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34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3.xml" ContentType="application/vnd.openxmlformats-officedocument.them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drawings/drawing4.xml" ContentType="application/vnd.openxmlformats-officedocument.drawingml.chartshapes+xml"/>
  <Override PartName="/ppt/charts/chart4.xml" ContentType="application/vnd.openxmlformats-officedocument.drawingml.chart+xml"/>
  <Override PartName="/ppt/charts/colors4.xml" ContentType="application/vnd.ms-office.chartcolorstyle+xml"/>
  <Override PartName="/ppt/charts/style4.xml" ContentType="application/vnd.ms-office.chartstyle+xml"/>
  <Override PartName="/ppt/theme/themeOverride4.xml" ContentType="application/vnd.openxmlformats-officedocument.themeOverr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charts/dsl-42-1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r:id="rId42" id="2147483650"/>
  </p:sldMasterIdLst>
  <p:sldIdLst>
    <p:sldId r:id="rId40" id="256"/>
    <p:sldId r:id="rId43" id="257"/>
    <p:sldId r:id="rId44" id="258"/>
    <p:sldId r:id="rId45" id="259"/>
    <p:sldId r:id="rId46" id="260"/>
    <p:sldId r:id="rId47" id="261"/>
    <p:sldId r:id="rId48" id="262"/>
    <p:sldId r:id="rId49" id="263"/>
    <p:sldId r:id="rId50" id="264"/>
    <p:sldId r:id="rId51" id="26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/>
    <p:restoredTop sz="86575"/>
  </p:normalViewPr>
  <p:slideViewPr>
    <p:cSldViewPr snapToGrid="0" showGuides="1">
      <p:cViewPr varScale="1">
        <p:scale>
          <a:sx n="76" d="100"/>
          <a:sy n="76" d="100"/>
        </p:scale>
        <p:origin x="20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39" Type="http://schemas.openxmlformats.org/officeDocument/2006/relationships/tableStyles" Target="tableStyles.xml"/><Relationship Id="rId3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40" Type="http://schemas.openxmlformats.org/officeDocument/2006/relationships/slide" Target="slides/slide34.xml"/><Relationship Id="rId42" Type="http://schemas.openxmlformats.org/officeDocument/2006/relationships/slideMaster" Target="slideMasters/slideMaster2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Relationship Id="rId49" Type="http://schemas.openxmlformats.org/officeDocument/2006/relationships/slide" Target="slides/slide41.xml"/><Relationship Id="rId50" Type="http://schemas.openxmlformats.org/officeDocument/2006/relationships/slide" Target="slides/slide42.xml"/><Relationship Id="rId51" Type="http://schemas.openxmlformats.org/officeDocument/2006/relationships/slide" Target="slides/slide4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___-created-4.xlsx"/></Relationships>
</file>

<file path=ppt/charts/_rels/dsl-42-1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dsl-42-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Series 1</c:v>
          </c:tx>
          <c:spPr>
            <a:solidFill>
              <a:srgbClr val="176B5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>
                <a:normAutofit/>
              </a:bodyPr>
              <a:lstStyle/>
              <a:p>
                <a:pPr>
                  <a:defRPr>
                    <a:latin typeface="PingFang SC"/>
                    <a:ea typeface="PingFang SC"/>
                    <a:cs typeface="PingFang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Header</c:v>
                </c:pt>
                <c:pt idx="1">
                  <c:v>Header</c:v>
                </c:pt>
                <c:pt idx="2">
                  <c:v>Header</c:v>
                </c:pt>
                <c:pt idx="3">
                  <c:v>Header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24</c:v>
                </c:pt>
                <c:pt idx="1">
                  <c:v>38</c:v>
                </c:pt>
                <c:pt idx="2">
                  <c:v>32</c:v>
                </c:pt>
                <c:pt idx="3">
                  <c:v>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D5C-C34E-8A0E-444FE01EB2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Series 1</c:v>
          </c:tx>
          <c:spPr>
            <a:ln w="28575"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'Chart Data'!$A$2:$A$6</c:f>
              <c:strCache>
                <c:ptCount val="5"/>
                <c:pt idx="0">
                  <c:v>Header</c:v>
                </c:pt>
                <c:pt idx="1">
                  <c:v>Header</c:v>
                </c:pt>
                <c:pt idx="2">
                  <c:v>Header</c:v>
                </c:pt>
                <c:pt idx="3">
                  <c:v>Header</c:v>
                </c:pt>
                <c:pt idx="4">
                  <c:v>Header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20</c:v>
                </c:pt>
                <c:pt idx="1">
                  <c:v>31</c:v>
                </c:pt>
                <c:pt idx="2">
                  <c:v>27</c:v>
                </c:pt>
                <c:pt idx="3">
                  <c:v>43</c:v>
                </c:pt>
                <c:pt idx="4">
                  <c:v>58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66A-6940-9C7F-537B79FD71AC}"/>
            </c:ext>
          </c:extLst>
        </c:ser>
        <c:ser>
          <c:idx val="1"/>
          <c:order val="1"/>
          <c:tx>
            <c:v>Series 02</c:v>
          </c:tx>
          <c:spPr>
            <a:ln w="19050"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'Chart Data'!$C$2:$C$6</c:f>
              <c:strCache>
                <c:ptCount val="5"/>
                <c:pt idx="0">
                  <c:v>Header</c:v>
                </c:pt>
                <c:pt idx="1">
                  <c:v>Header</c:v>
                </c:pt>
                <c:pt idx="2">
                  <c:v>Header</c:v>
                </c:pt>
                <c:pt idx="3">
                  <c:v>Header</c:v>
                </c:pt>
                <c:pt idx="4">
                  <c:v>Header</c:v>
                </c:pt>
              </c:strCache>
            </c:strRef>
          </c:cat>
          <c:val>
            <c:numRef>
              <c:f>'Chart Data'!$D$2:$D$6</c:f>
              <c:numCache>
                <c:formatCode>General</c:formatCode>
                <c:ptCount val="5"/>
                <c:pt idx="0">
                  <c:v>15</c:v>
                </c:pt>
                <c:pt idx="1">
                  <c:v>22</c:v>
                </c:pt>
                <c:pt idx="2">
                  <c:v>25</c:v>
                </c:pt>
                <c:pt idx="3">
                  <c:v>29</c:v>
                </c:pt>
                <c:pt idx="4">
                  <c:v>37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266A-6940-9C7F-537B79FD7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legend>
      <c:legendPos val="b"/>
      <c:overlay val="0"/>
      <c:txPr>
        <a:bodyPr anchorCtr="1">
          <a:normAutofit/>
        </a:bodyPr>
        <a:lstStyle/>
        <a:p>
          <a:pPr>
            <a:defRPr>
              <a:latin typeface="PingFang SC"/>
              <a:ea typeface="PingFang SC"/>
              <a:cs typeface="PingFang SC"/>
            </a:defRPr>
          </a:pPr>
          <a:endParaRPr lang="zh-CN"/>
        </a:p>
      </c:txPr>
    </c:legend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v>Series 1</c:v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E401-D945-AEB7-3B443DB9D1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E401-D945-AEB7-3B443DB9D1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E401-D945-AEB7-3B443DB9D1B6}"/>
              </c:ext>
            </c:extLst>
          </c:dPt>
          <c:cat>
            <c:strRef>
              <c:f>'Chart Data'!$A$2:$A$4</c:f>
              <c:strCache>
                <c:ptCount val="3"/>
                <c:pt idx="0">
                  <c:v>Header</c:v>
                </c:pt>
                <c:pt idx="1">
                  <c:v>Header</c:v>
                </c:pt>
                <c:pt idx="2">
                  <c:v>Header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50</c:v>
                </c:pt>
                <c:pt idx="1">
                  <c:v>30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01-D945-AEB7-3B443DB9D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4"/>
      </c:doughnutChart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Series 1</c:v>
          </c:tx>
          <c:spPr>
            <a:solidFill>
              <a:srgbClr val="176B5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>
                <a:normAutofit/>
              </a:bodyPr>
              <a:lstStyle/>
              <a:p>
                <a:pPr>
                  <a:defRPr>
                    <a:latin typeface="PingFang SC"/>
                    <a:ea typeface="PingFang SC"/>
                    <a:cs typeface="PingFang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Header</c:v>
                </c:pt>
                <c:pt idx="1">
                  <c:v>Header</c:v>
                </c:pt>
                <c:pt idx="2">
                  <c:v>Header</c:v>
                </c:pt>
                <c:pt idx="3">
                  <c:v>Header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24</c:v>
                </c:pt>
                <c:pt idx="1">
                  <c:v>38</c:v>
                </c:pt>
                <c:pt idx="2">
                  <c:v>32</c:v>
                </c:pt>
                <c:pt idx="3">
                  <c:v>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D5C-C34E-8A0E-444FE01EB2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charts/dsl-42-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Data'!$B$1</c:f>
              <c:strCache>
                <c:ptCount val="1"/>
                <c:pt idx="0">
                  <c:v>New clients (orgs)</c:v>
                </c:pt>
              </c:strCache>
            </c:strRef>
          </c:tx>
          <c:spPr>
            <a:solidFill>
              <a:srgbClr val="176B5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>
                <a:normAutofit/>
              </a:bodyPr>
              <a:lstStyle/>
              <a:p>
                <a:pPr>
                  <a:defRPr>
                    <a:latin typeface="PingFang SC"/>
                    <a:ea typeface="PingFang SC"/>
                    <a:cs typeface="PingFang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27</c:v>
                </c:pt>
                <c:pt idx="3">
                  <c:v>36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D5C-C34E-8A0E-444FE01EB2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4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>
            <a:normAutofit/>
          </a:bodyPr>
          <a:lstStyle/>
          <a:p>
            <a:pPr>
              <a:defRPr sz="135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  <a:endParaRPr lang="zh-CN"/>
          </a:p>
        </c:txPr>
        <c:crossAx val="48650112"/>
        <c:crosses val="autoZero"/>
        <c:crossBetween val="between"/>
      </c:valAx>
      <c:spPr>
        <a:solidFill>
          <a:schemeClr val="lt1"/>
        </a:solidFill>
      </c:spPr>
    </c:plotArea>
    <c:plotVisOnly val="1"/>
    <c:dispBlanksAs val="zero"/>
    <c:showDLblsOverMax val="1"/>
  </c:chart>
  <c:spPr>
    <a:solidFill>
      <a:schemeClr val="lt1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node-dsl-1.jpe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node-dsl-2.jpe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dsl-42-11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esign">
            <a:extLst>
              <a:ext uri="{FF2B5EF4-FFF2-40B4-BE49-F238E27FC236}">
                <a16:creationId xmlns:a16="http://schemas.microsoft.com/office/drawing/2014/main" id="{D883B504-D4F4-4D1A-815D-D7F21308F4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Generated shape 2">
            <a:extLst>
              <a:ext uri="{FF2B5EF4-FFF2-40B4-BE49-F238E27FC236}">
                <a16:creationId xmlns:a16="http://schemas.microsoft.com/office/drawing/2014/main" id="{A286BBAE-F58D-4D38-B885-200E4E58C4E2}"/>
              </a:ext>
            </a:extLst>
          </p:cNvPr>
          <p:cNvSpPr>
            <a:spLocks noGrp="1"/>
          </p:cNvSpPr>
          <p:nvPr/>
        </p:nvSpPr>
        <p:spPr>
          <a:xfrm>
            <a:off x="762000" y="619125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1725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Northstar / Demo report</a:t>
            </a:r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7FF0FBA8-8185-446A-9C0D-679FF22CE0E7}"/>
              </a:ext>
            </a:extLst>
          </p:cNvPr>
          <p:cNvSpPr>
            <a:spLocks noGrp="1"/>
          </p:cNvSpPr>
          <p:nvPr/>
        </p:nvSpPr>
        <p:spPr>
          <a:xfrm>
            <a:off x="723900" y="1952625"/>
            <a:ext cx="621792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Growth</a:t>
            </a:r>
          </a:p>
        </p:txBody>
      </p:sp>
      <p:sp>
        <p:nvSpPr>
          <p:cNvPr id="1003" name="Generated shape 1003">
            <a:extLst>
              <a:ext uri="{FF2B5EF4-FFF2-40B4-BE49-F238E27FC236}">
                <a16:creationId xmlns:a16="http://schemas.microsoft.com/office/drawing/2014/main" id="{E01FAF83-9085-4C64-A9A8-00CDE3C1EAA0}"/>
              </a:ext>
            </a:extLst>
          </p:cNvPr>
          <p:cNvSpPr>
            <a:spLocks noGrp="1"/>
          </p:cNvSpPr>
          <p:nvPr/>
        </p:nvSpPr>
        <p:spPr>
          <a:xfrm>
            <a:off x="723900" y="2867025"/>
            <a:ext cx="6217920" cy="914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60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Review</a:t>
            </a:r>
          </a:p>
        </p:txBody>
      </p:sp>
      <p:sp>
        <p:nvSpPr>
          <p:cNvPr id="4" name="design">
            <a:extLst>
              <a:ext uri="{FF2B5EF4-FFF2-40B4-BE49-F238E27FC236}">
                <a16:creationId xmlns:a16="http://schemas.microsoft.com/office/drawing/2014/main" id="{4878B3BF-D2B6-42D4-85C6-30523E26CC7A}"/>
              </a:ext>
            </a:extLst>
          </p:cNvPr>
          <p:cNvSpPr>
            <a:spLocks noGrp="1"/>
          </p:cNvSpPr>
          <p:nvPr/>
        </p:nvSpPr>
        <p:spPr>
          <a:xfrm flipV="1">
            <a:off x="762000" y="4410075"/>
            <a:ext cx="5334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Generated shape 5">
            <a:extLst>
              <a:ext uri="{FF2B5EF4-FFF2-40B4-BE49-F238E27FC236}">
                <a16:creationId xmlns:a16="http://schemas.microsoft.com/office/drawing/2014/main" id="{10E5E595-6797-41E1-92A8-D67D62DC0642}"/>
              </a:ext>
            </a:extLst>
          </p:cNvPr>
          <p:cNvSpPr>
            <a:spLocks noGrp="1"/>
          </p:cNvSpPr>
          <p:nvPr/>
        </p:nvSpPr>
        <p:spPr>
          <a:xfrm>
            <a:off x="762000" y="4800599"/>
            <a:ext cx="5334000" cy="10286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A practical review of customer value, reach and results.</a:t>
            </a:r>
            <a:endParaRPr sz="1950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AD4048BC-8A6C-447D-9CE4-EA5639493B43}"/>
              </a:ext>
            </a:extLst>
          </p:cNvPr>
          <p:cNvSpPr>
            <a:spLocks noGrp="1"/>
          </p:cNvSpPr>
          <p:nvPr/>
        </p:nvSpPr>
        <p:spPr>
          <a:xfrm>
            <a:off x="762000" y="6086475"/>
            <a:ext cx="4286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4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Growth team</a:t>
            </a:r>
            <a:endParaRPr sz="142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7" name="Generated shape 7">
            <a:extLst>
              <a:ext uri="{FF2B5EF4-FFF2-40B4-BE49-F238E27FC236}">
                <a16:creationId xmlns:a16="http://schemas.microsoft.com/office/drawing/2014/main" id="{858A864F-D17F-4092-8B03-E4E8BABA1006}"/>
              </a:ext>
            </a:extLst>
          </p:cNvPr>
          <p:cNvSpPr>
            <a:spLocks noGrp="1"/>
          </p:cNvSpPr>
          <p:nvPr/>
        </p:nvSpPr>
        <p:spPr>
          <a:xfrm>
            <a:off x="9429750" y="6086475"/>
            <a:ext cx="2000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4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Demo only</a:t>
            </a:r>
            <a:endParaRPr sz="142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E73E7EF-9108-E7D2-D396-F8627657DA00}"/>
              </a:ext>
            </a:extLst>
          </p:cNvPr>
          <p:cNvSpPr/>
          <p:nvPr/>
        </p:nvSpPr>
        <p:spPr>
          <a:xfrm>
            <a:off x="7204569" y="1609563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 w="38100" cap="rnd">
            <a:solidFill>
              <a:schemeClr val="accent4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Generated shape 11">
            <a:extLst>
              <a:ext uri="{FF2B5EF4-FFF2-40B4-BE49-F238E27FC236}">
                <a16:creationId xmlns:a16="http://schemas.microsoft.com/office/drawing/2014/main" id="{5449F952-2556-C95E-674D-2964C3E34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263" y="1809750"/>
            <a:ext cx="3238637" cy="323850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0" t="6757" r="0" b="6757"/>
            <a:stretch>
              <a:fillRect/>
            </a:stretch>
          </a:blipFill>
          <a:ln>
            <a:noFill/>
          </a:ln>
        </p:spPr>
        <p:txBody>
          <a:bodyPr lIns="45719" rIns="45719" anchor="ctr"/>
          <a:lstStyle>
            <a:lvl1pPr>
              <a:defRPr>
                <a:solidFill>
                  <a:schemeClr val="tx1"/>
                </a:solidFill>
                <a:latin typeface="Poppins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oppins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oppins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oppins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oppins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oppins" pitchFamily="2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libaba PuHuiTi" pitchFamily="18" charset="-122"/>
              <a:ea typeface="Alibaba PuHuiTi" pitchFamily="18" charset="-122"/>
              <a:cs typeface="Alibaba PuHuiTi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3657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enerated shape 15">
            <a:extLst>
              <a:ext uri="{FF2B5EF4-FFF2-40B4-BE49-F238E27FC236}">
                <a16:creationId xmlns:a16="http://schemas.microsoft.com/office/drawing/2014/main" id="{91CA11A1-5DF2-492F-86E3-569DD5CEF73A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2667000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5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lang="zh-CN" altLang="en-US" sz="5100" b="1" dirty="0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Contents</a:t>
            </a:r>
            <a:endParaRPr sz="5100" b="1" dirty="0">
              <a:solidFill>
                <a:schemeClr val="accent1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2" name="Generated shape 2">
            <a:extLst>
              <a:ext uri="{FF2B5EF4-FFF2-40B4-BE49-F238E27FC236}">
                <a16:creationId xmlns:a16="http://schemas.microsoft.com/office/drawing/2014/main" id="{3329017C-1760-44AB-BFC4-4EFE54F1161E}"/>
              </a:ext>
            </a:extLst>
          </p:cNvPr>
          <p:cNvSpPr>
            <a:spLocks noGrp="1"/>
          </p:cNvSpPr>
          <p:nvPr/>
        </p:nvSpPr>
        <p:spPr>
          <a:xfrm>
            <a:off x="685800" y="3124200"/>
            <a:ext cx="2476500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/>
          <a:p>
            <a:pPr algn="l">
              <a:defRPr sz="157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Three chapters. Fictional content and data.</a:t>
            </a:r>
            <a:endParaRPr sz="157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grpSp>
        <p:nvGrpSpPr>
          <p:cNvPr id="115" name="Generated shape 115"/>
          <p:cNvGrpSpPr/>
          <p:nvPr/>
        </p:nvGrpSpPr>
        <p:grpSpPr>
          <a:xfrm>
            <a:off x="4391025" y="1243330"/>
            <a:ext cx="6848475" cy="800100"/>
            <a:chOff x="4391025" y="819150"/>
            <a:chExt cx="6848475" cy="800100"/>
          </a:xfrm>
        </p:grpSpPr>
        <p:sp>
          <p:nvSpPr>
            <p:cNvPr id="116" name="Generated shape 116">
              <a:extLst>
                <a:ext uri="{FF2B5EF4-FFF2-40B4-BE49-F238E27FC236}">
                  <a16:creationId xmlns:a16="http://schemas.microsoft.com/office/drawing/2014/main" id="{2EFE0FD1-7DDC-4CC2-99BA-C826BE333A83}"/>
                </a:ext>
              </a:extLst>
            </p:cNvPr>
            <p:cNvSpPr>
              <a:spLocks noGrp="1"/>
            </p:cNvSpPr>
            <p:nvPr/>
          </p:nvSpPr>
          <p:spPr>
            <a:xfrm>
              <a:off x="4391025" y="819150"/>
              <a:ext cx="762000" cy="66675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01</a:t>
              </a:r>
            </a:p>
          </p:txBody>
        </p:sp>
        <p:sp>
          <p:nvSpPr>
            <p:cNvPr id="117" name="Generated shape 117">
              <a:extLst>
                <a:ext uri="{FF2B5EF4-FFF2-40B4-BE49-F238E27FC236}">
                  <a16:creationId xmlns:a16="http://schemas.microsoft.com/office/drawing/2014/main" id="{3AA41F1C-0C1F-4254-B9E4-ABF1C89E173A}"/>
                </a:ext>
              </a:extLst>
            </p:cNvPr>
            <p:cNvSpPr>
              <a:spLocks noGrp="1"/>
            </p:cNvSpPr>
            <p:nvPr/>
          </p:nvSpPr>
          <p:spPr>
            <a:xfrm>
              <a:off x="5524500" y="866775"/>
              <a:ext cx="5715000" cy="4191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2400" b="1" dirty="0" err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Growth plan</a:t>
              </a:r>
              <a:endParaRPr sz="2400" b="1" dirty="0">
                <a:solidFill>
                  <a:schemeClr val="dk1"/>
                </a:solidFill>
                <a:latin typeface="PingFang SC"/>
                <a:ea typeface="PingFang SC"/>
                <a:cs typeface="PingFang SC"/>
              </a:endParaRPr>
            </a:p>
          </p:txBody>
        </p:sp>
        <p:sp>
          <p:nvSpPr>
            <p:cNvPr id="118" name="design">
              <a:extLst>
                <a:ext uri="{FF2B5EF4-FFF2-40B4-BE49-F238E27FC236}">
                  <a16:creationId xmlns:a16="http://schemas.microsoft.com/office/drawing/2014/main" id="{33D62B39-FEB9-43DA-8B69-6CDEB3ADE93C}"/>
                </a:ext>
              </a:extLst>
            </p:cNvPr>
            <p:cNvSpPr>
              <a:spLocks noGrp="1"/>
            </p:cNvSpPr>
            <p:nvPr/>
          </p:nvSpPr>
          <p:spPr>
            <a:xfrm>
              <a:off x="4400550" y="1579150"/>
              <a:ext cx="7029450" cy="0"/>
            </a:xfrm>
            <a:prstGeom prst="line">
              <a:avLst/>
            </a:prstGeom>
            <a:noFill/>
            <a:ln w="9525">
              <a:solidFill>
                <a:schemeClr val="accent3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9" name="Generated shape 119"/>
          <p:cNvGrpSpPr/>
          <p:nvPr/>
        </p:nvGrpSpPr>
        <p:grpSpPr>
          <a:xfrm>
            <a:off x="4391025" y="2891790"/>
            <a:ext cx="6848475" cy="800100"/>
            <a:chOff x="4391025" y="2114550"/>
            <a:chExt cx="6848475" cy="800100"/>
          </a:xfrm>
        </p:grpSpPr>
        <p:sp>
          <p:nvSpPr>
            <p:cNvPr id="120" name="Generated shape 120">
              <a:extLst>
                <a:ext uri="{FF2B5EF4-FFF2-40B4-BE49-F238E27FC236}">
                  <a16:creationId xmlns:a16="http://schemas.microsoft.com/office/drawing/2014/main" id="{464177DD-F85C-4D34-9D75-CFCD1610C58D}"/>
                </a:ext>
              </a:extLst>
            </p:cNvPr>
            <p:cNvSpPr>
              <a:spLocks noGrp="1"/>
            </p:cNvSpPr>
            <p:nvPr/>
          </p:nvSpPr>
          <p:spPr>
            <a:xfrm>
              <a:off x="4391025" y="2114550"/>
              <a:ext cx="762000" cy="66675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02</a:t>
              </a:r>
            </a:p>
          </p:txBody>
        </p:sp>
        <p:sp>
          <p:nvSpPr>
            <p:cNvPr id="121" name="Generated shape 121">
              <a:extLst>
                <a:ext uri="{FF2B5EF4-FFF2-40B4-BE49-F238E27FC236}">
                  <a16:creationId xmlns:a16="http://schemas.microsoft.com/office/drawing/2014/main" id="{55E0964E-399D-4B98-A716-0D4C0DD8044E}"/>
                </a:ext>
              </a:extLst>
            </p:cNvPr>
            <p:cNvSpPr>
              <a:spLocks noGrp="1"/>
            </p:cNvSpPr>
            <p:nvPr/>
          </p:nvSpPr>
          <p:spPr>
            <a:xfrm>
              <a:off x="5524500" y="2162175"/>
              <a:ext cx="5715000" cy="4191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Market reach</a:t>
              </a:r>
            </a:p>
          </p:txBody>
        </p:sp>
        <p:sp>
          <p:nvSpPr>
            <p:cNvPr id="122" name="design">
              <a:extLst>
                <a:ext uri="{FF2B5EF4-FFF2-40B4-BE49-F238E27FC236}">
                  <a16:creationId xmlns:a16="http://schemas.microsoft.com/office/drawing/2014/main" id="{7F54BE69-83C8-434F-905C-AEE1C657A727}"/>
                </a:ext>
              </a:extLst>
            </p:cNvPr>
            <p:cNvSpPr>
              <a:spLocks noGrp="1"/>
            </p:cNvSpPr>
            <p:nvPr/>
          </p:nvSpPr>
          <p:spPr>
            <a:xfrm>
              <a:off x="4400550" y="2874550"/>
              <a:ext cx="7029450" cy="0"/>
            </a:xfrm>
            <a:prstGeom prst="line">
              <a:avLst/>
            </a:prstGeom>
            <a:noFill/>
            <a:ln w="9525">
              <a:solidFill>
                <a:schemeClr val="accent3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" name="Generated shape 123"/>
          <p:cNvGrpSpPr/>
          <p:nvPr/>
        </p:nvGrpSpPr>
        <p:grpSpPr>
          <a:xfrm>
            <a:off x="4391025" y="4540250"/>
            <a:ext cx="6848475" cy="800100"/>
            <a:chOff x="4391025" y="3409950"/>
            <a:chExt cx="6848475" cy="800100"/>
          </a:xfrm>
        </p:grpSpPr>
        <p:sp>
          <p:nvSpPr>
            <p:cNvPr id="124" name="Generated shape 124">
              <a:extLst>
                <a:ext uri="{FF2B5EF4-FFF2-40B4-BE49-F238E27FC236}">
                  <a16:creationId xmlns:a16="http://schemas.microsoft.com/office/drawing/2014/main" id="{71200B46-C9BB-4B88-BF28-8534FCCF90CC}"/>
                </a:ext>
              </a:extLst>
            </p:cNvPr>
            <p:cNvSpPr>
              <a:spLocks noGrp="1"/>
            </p:cNvSpPr>
            <p:nvPr/>
          </p:nvSpPr>
          <p:spPr>
            <a:xfrm>
              <a:off x="4391025" y="3409950"/>
              <a:ext cx="762000" cy="66675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315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03</a:t>
              </a:r>
            </a:p>
          </p:txBody>
        </p:sp>
        <p:sp>
          <p:nvSpPr>
            <p:cNvPr id="125" name="Generated shape 125">
              <a:extLst>
                <a:ext uri="{FF2B5EF4-FFF2-40B4-BE49-F238E27FC236}">
                  <a16:creationId xmlns:a16="http://schemas.microsoft.com/office/drawing/2014/main" id="{4CBD53A6-6E38-4246-B6EA-E4D099B71DC3}"/>
                </a:ext>
              </a:extLst>
            </p:cNvPr>
            <p:cNvSpPr>
              <a:spLocks noGrp="1"/>
            </p:cNvSpPr>
            <p:nvPr/>
          </p:nvSpPr>
          <p:spPr>
            <a:xfrm>
              <a:off x="5524500" y="3457575"/>
              <a:ext cx="5715000" cy="4191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t">
              <a:normAutofit/>
            </a:bodyPr>
            <a:lstStyle/>
            <a:p>
              <a:pPr algn="l">
                <a:def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defRPr>
              </a:pPr>
              <a:r>
                <a:rPr sz="2400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Key metrics</a:t>
              </a:r>
            </a:p>
          </p:txBody>
        </p:sp>
        <p:sp>
          <p:nvSpPr>
            <p:cNvPr id="126" name="design">
              <a:extLst>
                <a:ext uri="{FF2B5EF4-FFF2-40B4-BE49-F238E27FC236}">
                  <a16:creationId xmlns:a16="http://schemas.microsoft.com/office/drawing/2014/main" id="{6F1F9F0E-9AC1-4658-9BCB-4E995F31E7E1}"/>
                </a:ext>
              </a:extLst>
            </p:cNvPr>
            <p:cNvSpPr>
              <a:spLocks noGrp="1"/>
            </p:cNvSpPr>
            <p:nvPr/>
          </p:nvSpPr>
          <p:spPr>
            <a:xfrm>
              <a:off x="4400550" y="4169950"/>
              <a:ext cx="7029450" cy="0"/>
            </a:xfrm>
            <a:prstGeom prst="line">
              <a:avLst/>
            </a:prstGeom>
            <a:noFill/>
            <a:ln w="9525">
              <a:solidFill>
                <a:schemeClr val="accent3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3055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enerated shape 5">
            <a:extLst>
              <a:ext uri="{FF2B5EF4-FFF2-40B4-BE49-F238E27FC236}">
                <a16:creationId xmlns:a16="http://schemas.microsoft.com/office/drawing/2014/main" id="{D325FDEC-C48E-48D5-96E9-C34FBD4D4044}"/>
              </a:ext>
            </a:extLst>
          </p:cNvPr>
          <p:cNvSpPr>
            <a:spLocks noGrp="1"/>
          </p:cNvSpPr>
          <p:nvPr/>
        </p:nvSpPr>
        <p:spPr>
          <a:xfrm>
            <a:off x="676275" y="571500"/>
            <a:ext cx="4286250" cy="1952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44C23DA9-A2D1-4346-8DA4-2E6DBD0961D1}"/>
              </a:ext>
            </a:extLst>
          </p:cNvPr>
          <p:cNvSpPr>
            <a:spLocks noGrp="1"/>
          </p:cNvSpPr>
          <p:nvPr/>
        </p:nvSpPr>
        <p:spPr>
          <a:xfrm>
            <a:off x="704850" y="3095625"/>
            <a:ext cx="10715625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D23BA2C9-2F62-441D-A29F-E99A359E763C}"/>
              </a:ext>
            </a:extLst>
          </p:cNvPr>
          <p:cNvSpPr>
            <a:spLocks noGrp="1"/>
          </p:cNvSpPr>
          <p:nvPr/>
        </p:nvSpPr>
        <p:spPr>
          <a:xfrm>
            <a:off x="704850" y="359092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Growth plan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3D35C7C7-5CBF-4C6A-A9F9-D9E9C2935FE9}"/>
              </a:ext>
            </a:extLst>
          </p:cNvPr>
          <p:cNvSpPr>
            <a:spLocks noGrp="1"/>
          </p:cNvSpPr>
          <p:nvPr/>
        </p:nvSpPr>
        <p:spPr>
          <a:xfrm>
            <a:off x="742950" y="4810125"/>
            <a:ext cx="914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Build repeatable methods around clear goals and practical actions.</a:t>
            </a:r>
          </a:p>
        </p:txBody>
      </p:sp>
    </p:spTree>
    <p:extLst>
      <p:ext uri="{BB962C8B-B14F-4D97-AF65-F5344CB8AC3E}">
        <p14:creationId xmlns:p14="http://schemas.microsoft.com/office/powerpoint/2010/main" val="331716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nerated shape 10">
            <a:extLst>
              <a:ext uri="{FF2B5EF4-FFF2-40B4-BE49-F238E27FC236}">
                <a16:creationId xmlns:a16="http://schemas.microsoft.com/office/drawing/2014/main" id="{FC36370B-6961-44F6-A5C7-A6FBB1B89463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Scale what works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09FCBFBC-B67E-48EF-A376-A5D72FFE7102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untime-page-number">
            <a:extLst>
              <a:ext uri="{FF2B5EF4-FFF2-40B4-BE49-F238E27FC236}">
                <a16:creationId xmlns:a16="http://schemas.microsoft.com/office/drawing/2014/main" id="{1DCC13FA-01F9-41F3-BB94-6292196A1CAE}"/>
              </a:ext>
            </a:extLst>
          </p:cNvPr>
          <p:cNvSpPr>
            <a:spLocks noGrp="1"/>
          </p:cNvSpPr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64735CEF-E1E8-4357-B9BB-740D0DF8DD3A}"/>
              </a:ext>
            </a:extLst>
          </p:cNvPr>
          <p:cNvSpPr>
            <a:spLocks noGrp="1"/>
          </p:cNvSpPr>
          <p:nvPr/>
        </p:nvSpPr>
        <p:spPr>
          <a:xfrm>
            <a:off x="685800" y="1971675"/>
            <a:ext cx="4791075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Validate value</a:t>
            </a:r>
          </a:p>
        </p:txBody>
      </p:sp>
      <p:sp>
        <p:nvSpPr>
          <p:cNvPr id="5" name="Generated shape 5">
            <a:extLst>
              <a:ext uri="{FF2B5EF4-FFF2-40B4-BE49-F238E27FC236}">
                <a16:creationId xmlns:a16="http://schemas.microsoft.com/office/drawing/2014/main" id="{169EB628-DBF9-4DF7-A6BC-A31B6ABF624A}"/>
              </a:ext>
            </a:extLst>
          </p:cNvPr>
          <p:cNvSpPr>
            <a:spLocks noGrp="1"/>
          </p:cNvSpPr>
          <p:nvPr/>
        </p:nvSpPr>
        <p:spPr>
          <a:xfrm>
            <a:off x="685800" y="2514600"/>
            <a:ext cx="4791075" cy="2486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Use interviews and small pilots to test a real need before offering the same solution to more teams.</a:t>
            </a: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08355C80-2C00-48B9-8D95-0B441B74474E}"/>
              </a:ext>
            </a:extLst>
          </p:cNvPr>
          <p:cNvSpPr>
            <a:spLocks noGrp="1"/>
          </p:cNvSpPr>
          <p:nvPr/>
        </p:nvSpPr>
        <p:spPr>
          <a:xfrm>
            <a:off x="6648450" y="1971675"/>
            <a:ext cx="4791075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Grow with care</a:t>
            </a:r>
          </a:p>
        </p:txBody>
      </p:sp>
      <p:sp>
        <p:nvSpPr>
          <p:cNvPr id="7" name="Generated shape 7">
            <a:extLst>
              <a:ext uri="{FF2B5EF4-FFF2-40B4-BE49-F238E27FC236}">
                <a16:creationId xmlns:a16="http://schemas.microsoft.com/office/drawing/2014/main" id="{12613482-B22C-459F-9A03-FE17D2D5049B}"/>
              </a:ext>
            </a:extLst>
          </p:cNvPr>
          <p:cNvSpPr>
            <a:spLocks noGrp="1"/>
          </p:cNvSpPr>
          <p:nvPr/>
        </p:nvSpPr>
        <p:spPr>
          <a:xfrm>
            <a:off x="6648450" y="2514600"/>
            <a:ext cx="4791075" cy="2486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Connect the product, onboarding and customer success so each new project builds on a repeatable method.</a:t>
            </a:r>
          </a:p>
        </p:txBody>
      </p:sp>
      <p:sp>
        <p:nvSpPr>
          <p:cNvPr id="8" name="design">
            <a:extLst>
              <a:ext uri="{FF2B5EF4-FFF2-40B4-BE49-F238E27FC236}">
                <a16:creationId xmlns:a16="http://schemas.microsoft.com/office/drawing/2014/main" id="{5F6BEA1A-2426-4BE5-9C02-A98926320763}"/>
              </a:ext>
            </a:extLst>
          </p:cNvPr>
          <p:cNvSpPr>
            <a:spLocks noGrp="1"/>
          </p:cNvSpPr>
          <p:nvPr/>
        </p:nvSpPr>
        <p:spPr>
          <a:xfrm flipH="1">
            <a:off x="5962649" y="2514600"/>
            <a:ext cx="0" cy="1847851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Generated shape 9">
            <a:extLst>
              <a:ext uri="{FF2B5EF4-FFF2-40B4-BE49-F238E27FC236}">
                <a16:creationId xmlns:a16="http://schemas.microsoft.com/office/drawing/2014/main" id="{307A2685-9087-44EF-87D5-51E198434140}"/>
              </a:ext>
            </a:extLst>
          </p:cNvPr>
          <p:cNvSpPr>
            <a:spLocks noGrp="1"/>
          </p:cNvSpPr>
          <p:nvPr/>
        </p:nvSpPr>
        <p:spPr>
          <a:xfrm>
            <a:off x="685800" y="5124450"/>
            <a:ext cx="10801350" cy="904872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360000" tIns="0" rIns="360000" bIns="0" anchor="ctr">
            <a:normAutofit/>
          </a:bodyPr>
          <a:lstStyle/>
          <a:p>
            <a:pPr algn="ctr">
              <a:defRPr sz="1800" b="0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 dirty="0" err="1">
                <a:solidFill>
                  <a:schemeClr val="bg1"/>
                </a:solidFill>
                <a:latin typeface="PingFang SC"/>
                <a:ea typeface="PingFang SC"/>
                <a:cs typeface="PingFang SC"/>
              </a:rPr>
              <a:t>Fictional data for demonstration purposes.</a:t>
            </a:r>
            <a:endParaRPr sz="1800" b="0" dirty="0">
              <a:solidFill>
                <a:schemeClr val="bg1"/>
              </a:solidFill>
              <a:latin typeface="PingFang SC"/>
              <a:ea typeface="PingFang SC"/>
              <a:cs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798837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变长列表 · 横向重点并列 3–5项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nerated shape 2"/>
          <p:cNvSpPr txBox="1"/>
          <p:nvPr/>
        </p:nvSpPr>
        <p:spPr>
          <a:xfrm>
            <a:off x="685800" y="533400"/>
            <a:ext cx="108204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lang="zh-CN"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Three growth moves</a:t>
            </a:r>
          </a:p>
        </p:txBody>
      </p:sp>
      <p:sp>
        <p:nvSpPr>
          <p:cNvPr id="3" name="标题分隔线"/>
          <p:cNvSpPr/>
          <p:nvPr/>
        </p:nvSpPr>
        <p:spPr>
          <a:xfrm>
            <a:off x="685800" y="1381125"/>
            <a:ext cx="10820400" cy="9525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runtime-page-number"/>
          <p:cNvSpPr txBox="1"/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lang="zh-CN"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  <p:sp>
        <p:nvSpPr>
          <p:cNvPr id="5" name="Generated shape 5"/>
          <p:cNvSpPr txBox="1"/>
          <p:nvPr/>
        </p:nvSpPr>
        <p:spPr>
          <a:xfrm>
            <a:off x="685800" y="1685925"/>
            <a:ext cx="108204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lang="zh-CN" sz="1650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Focus on proven needs and repeatable value.</a:t>
            </a:r>
          </a:p>
        </p:txBody>
      </p:sp>
      <p:grpSp>
        <p:nvGrpSpPr>
          <p:cNvPr id="6" name="Generated shape 6"/>
          <p:cNvGrpSpPr/>
          <p:nvPr/>
        </p:nvGrpSpPr>
        <p:grpSpPr>
          <a:xfrm>
            <a:off x="1498600" y="2286000"/>
            <a:ext cx="1981200" cy="3790950"/>
            <a:chOff x="0" y="0"/>
            <a:chExt cx="1981200" cy="3790950"/>
          </a:xfrm>
        </p:grpSpPr>
        <p:sp>
          <p:nvSpPr>
            <p:cNvPr id="7" name="项目顶部强调"/>
            <p:cNvSpPr/>
            <p:nvPr/>
          </p:nvSpPr>
          <p:spPr>
            <a:xfrm>
              <a:off x="0" y="0"/>
              <a:ext cx="1981200" cy="3810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Generated shape 8"/>
            <p:cNvSpPr txBox="1"/>
            <p:nvPr/>
          </p:nvSpPr>
          <p:spPr>
            <a:xfrm>
              <a:off x="0" y="228600"/>
              <a:ext cx="1524000" cy="6477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390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01</a:t>
              </a:r>
            </a:p>
          </p:txBody>
        </p:sp>
        <p:sp>
          <p:nvSpPr>
            <p:cNvPr id="9" name="Generated shape 9"/>
            <p:cNvSpPr txBox="1"/>
            <p:nvPr/>
          </p:nvSpPr>
          <p:spPr>
            <a:xfrm>
              <a:off x="0" y="1066800"/>
              <a:ext cx="1981200" cy="7620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875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Research</a:t>
              </a:r>
            </a:p>
          </p:txBody>
        </p:sp>
        <p:sp>
          <p:nvSpPr>
            <p:cNvPr id="10" name="Generated shape 10"/>
            <p:cNvSpPr txBox="1"/>
            <p:nvPr/>
          </p:nvSpPr>
          <p:spPr>
            <a:xfrm>
              <a:off x="0" y="1943100"/>
              <a:ext cx="1981200" cy="18097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500" b="0">
                  <a:solidFill>
                    <a:schemeClr val="dk2"/>
                  </a:solidFill>
                  <a:latin typeface="PingFang SC"/>
                  <a:ea typeface="PingFang SC"/>
                  <a:cs typeface="PingFang SC"/>
                </a:rPr>
                <a:t>Learn why customers buy and when they would use it again.</a:t>
              </a:r>
            </a:p>
          </p:txBody>
        </p:sp>
      </p:grpSp>
      <p:grpSp>
        <p:nvGrpSpPr>
          <p:cNvPr id="11" name="Generated shape 11"/>
          <p:cNvGrpSpPr/>
          <p:nvPr/>
        </p:nvGrpSpPr>
        <p:grpSpPr>
          <a:xfrm>
            <a:off x="5105400" y="2286000"/>
            <a:ext cx="1981200" cy="3790950"/>
            <a:chOff x="0" y="0"/>
            <a:chExt cx="1981200" cy="3790950"/>
          </a:xfrm>
        </p:grpSpPr>
        <p:sp>
          <p:nvSpPr>
            <p:cNvPr id="12" name="项目顶部强调"/>
            <p:cNvSpPr/>
            <p:nvPr/>
          </p:nvSpPr>
          <p:spPr>
            <a:xfrm>
              <a:off x="0" y="0"/>
              <a:ext cx="1981200" cy="3810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Generated shape 13"/>
            <p:cNvSpPr txBox="1"/>
            <p:nvPr/>
          </p:nvSpPr>
          <p:spPr>
            <a:xfrm>
              <a:off x="0" y="228600"/>
              <a:ext cx="1524000" cy="6477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390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02</a:t>
              </a:r>
            </a:p>
          </p:txBody>
        </p:sp>
        <p:sp>
          <p:nvSpPr>
            <p:cNvPr id="14" name="Generated shape 14"/>
            <p:cNvSpPr txBox="1"/>
            <p:nvPr/>
          </p:nvSpPr>
          <p:spPr>
            <a:xfrm>
              <a:off x="0" y="1066800"/>
              <a:ext cx="1981200" cy="7620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875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Product</a:t>
              </a:r>
            </a:p>
          </p:txBody>
        </p:sp>
        <p:sp>
          <p:nvSpPr>
            <p:cNvPr id="15" name="Generated shape 15"/>
            <p:cNvSpPr txBox="1"/>
            <p:nvPr/>
          </p:nvSpPr>
          <p:spPr>
            <a:xfrm>
              <a:off x="0" y="1943100"/>
              <a:ext cx="1981200" cy="18097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500" b="0">
                  <a:solidFill>
                    <a:schemeClr val="dk2"/>
                  </a:solidFill>
                  <a:latin typeface="PingFang SC"/>
                  <a:ea typeface="PingFang SC"/>
                  <a:cs typeface="PingFang SC"/>
                </a:rPr>
                <a:t>Help new users finish a useful task and see value sooner.</a:t>
              </a:r>
            </a:p>
          </p:txBody>
        </p:sp>
      </p:grpSp>
      <p:grpSp>
        <p:nvGrpSpPr>
          <p:cNvPr id="16" name="Generated shape 16"/>
          <p:cNvGrpSpPr/>
          <p:nvPr/>
        </p:nvGrpSpPr>
        <p:grpSpPr>
          <a:xfrm>
            <a:off x="8712200" y="2286000"/>
            <a:ext cx="1981200" cy="3790950"/>
            <a:chOff x="0" y="0"/>
            <a:chExt cx="1981200" cy="3790950"/>
          </a:xfrm>
        </p:grpSpPr>
        <p:sp>
          <p:nvSpPr>
            <p:cNvPr id="17" name="项目顶部强调"/>
            <p:cNvSpPr/>
            <p:nvPr/>
          </p:nvSpPr>
          <p:spPr>
            <a:xfrm>
              <a:off x="0" y="0"/>
              <a:ext cx="1981200" cy="38100"/>
            </a:xfrm>
            <a:prstGeom prst="rect">
              <a:avLst/>
            </a:prstGeom>
            <a:solidFill>
              <a:schemeClr val="accent1"/>
            </a:solidFill>
            <a:ln w="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Generated shape 18"/>
            <p:cNvSpPr txBox="1"/>
            <p:nvPr/>
          </p:nvSpPr>
          <p:spPr>
            <a:xfrm>
              <a:off x="0" y="228600"/>
              <a:ext cx="1524000" cy="6477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3900" b="0">
                  <a:solidFill>
                    <a:schemeClr val="accent1"/>
                  </a:solidFill>
                  <a:latin typeface="PingFang SC"/>
                  <a:ea typeface="PingFang SC"/>
                  <a:cs typeface="PingFang SC"/>
                </a:rPr>
                <a:t>03</a:t>
              </a:r>
            </a:p>
          </p:txBody>
        </p:sp>
        <p:sp>
          <p:nvSpPr>
            <p:cNvPr id="19" name="Generated shape 19"/>
            <p:cNvSpPr txBox="1"/>
            <p:nvPr/>
          </p:nvSpPr>
          <p:spPr>
            <a:xfrm>
              <a:off x="0" y="1066800"/>
              <a:ext cx="1981200" cy="7620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875" b="1">
                  <a:solidFill>
                    <a:schemeClr val="dk1"/>
                  </a:solidFill>
                  <a:latin typeface="PingFang SC"/>
                  <a:ea typeface="PingFang SC"/>
                  <a:cs typeface="PingFang SC"/>
                </a:rPr>
                <a:t>Channels</a:t>
              </a:r>
            </a:p>
          </p:txBody>
        </p:sp>
        <p:sp>
          <p:nvSpPr>
            <p:cNvPr id="20" name="Generated shape 20"/>
            <p:cNvSpPr txBox="1"/>
            <p:nvPr/>
          </p:nvSpPr>
          <p:spPr>
            <a:xfrm>
              <a:off x="0" y="1943100"/>
              <a:ext cx="1981200" cy="1809750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tIns="0" rIns="0" bIns="0" anchor="t">
              <a:normAutofit/>
            </a:bodyPr>
            <a:lstStyle/>
            <a:p>
              <a:pPr algn="l">
                <a:lnSpc>
                  <a:spcPct val="115000"/>
                </a:lnSpc>
              </a:pPr>
              <a:r>
                <a:rPr lang="zh-CN" sz="1500" b="0">
                  <a:solidFill>
                    <a:schemeClr val="dk2"/>
                  </a:solidFill>
                  <a:latin typeface="PingFang SC"/>
                  <a:ea typeface="PingFang SC"/>
                  <a:cs typeface="PingFang SC"/>
                </a:rPr>
                <a:t>Turn proven delivery examples into reusable sales material.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enerated shape 5">
            <a:extLst>
              <a:ext uri="{FF2B5EF4-FFF2-40B4-BE49-F238E27FC236}">
                <a16:creationId xmlns:a16="http://schemas.microsoft.com/office/drawing/2014/main" id="{6A1E560D-F1F9-4244-80A9-DF4524AB01D8}"/>
              </a:ext>
            </a:extLst>
          </p:cNvPr>
          <p:cNvSpPr>
            <a:spLocks noGrp="1"/>
          </p:cNvSpPr>
          <p:nvPr/>
        </p:nvSpPr>
        <p:spPr>
          <a:xfrm>
            <a:off x="676275" y="571500"/>
            <a:ext cx="4286250" cy="1952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DC5B6E60-C2C3-4A67-88B7-993746A12CA0}"/>
              </a:ext>
            </a:extLst>
          </p:cNvPr>
          <p:cNvSpPr>
            <a:spLocks noGrp="1"/>
          </p:cNvSpPr>
          <p:nvPr/>
        </p:nvSpPr>
        <p:spPr>
          <a:xfrm>
            <a:off x="704850" y="3095625"/>
            <a:ext cx="10715625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C5844FAE-1CF3-4B15-B685-9510DF75A2E9}"/>
              </a:ext>
            </a:extLst>
          </p:cNvPr>
          <p:cNvSpPr>
            <a:spLocks noGrp="1"/>
          </p:cNvSpPr>
          <p:nvPr/>
        </p:nvSpPr>
        <p:spPr>
          <a:xfrm>
            <a:off x="704850" y="359092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Market reach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4AB73C92-CE38-4EA7-8CDD-9DB24E77F0C3}"/>
              </a:ext>
            </a:extLst>
          </p:cNvPr>
          <p:cNvSpPr>
            <a:spLocks noGrp="1"/>
          </p:cNvSpPr>
          <p:nvPr/>
        </p:nvSpPr>
        <p:spPr>
          <a:xfrm>
            <a:off x="742950" y="4810125"/>
            <a:ext cx="914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Use shared goals and clear handoffs to help teams work together.</a:t>
            </a:r>
          </a:p>
        </p:txBody>
      </p:sp>
    </p:spTree>
    <p:extLst>
      <p:ext uri="{BB962C8B-B14F-4D97-AF65-F5344CB8AC3E}">
        <p14:creationId xmlns:p14="http://schemas.microsoft.com/office/powerpoint/2010/main" val="18206247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enerated shape 9">
            <a:extLst>
              <a:ext uri="{FF2B5EF4-FFF2-40B4-BE49-F238E27FC236}">
                <a16:creationId xmlns:a16="http://schemas.microsoft.com/office/drawing/2014/main" id="{2B2C4F71-22E3-489B-980C-04CEDF39A90C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Build market reach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98066FAD-E01B-43CA-BA17-006965A13D90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untime-page-number">
            <a:extLst>
              <a:ext uri="{FF2B5EF4-FFF2-40B4-BE49-F238E27FC236}">
                <a16:creationId xmlns:a16="http://schemas.microsoft.com/office/drawing/2014/main" id="{9670351F-496D-475D-9935-67046D16C0D9}"/>
              </a:ext>
            </a:extLst>
          </p:cNvPr>
          <p:cNvSpPr>
            <a:spLocks noGrp="1"/>
          </p:cNvSpPr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07</a:t>
            </a:r>
          </a:p>
        </p:txBody>
      </p:sp>
      <p:pic>
        <p:nvPicPr>
          <p:cNvPr id="12" name="Generated shape 12"/>
          <p:cNvPicPr>
            <a:picLocks noChangeAspect="1"/>
          </p:cNvPicPr>
          <p:nvPr/>
        </p:nvPicPr>
        <p:blipFill>
          <a:blip r:embed="rId4"/>
          <a:srcRect l="0" t="13875" r="0" b="13875"/>
          <a:stretch>
            <a:fillRect/>
          </a:stretch>
        </p:blipFill>
        <p:spPr>
          <a:xfrm>
            <a:off x="685800" y="1943100"/>
            <a:ext cx="4686300" cy="3914775"/>
          </a:xfrm>
          <a:prstGeom prst="rect">
            <a:avLst/>
          </a:prstGeom>
        </p:spPr>
      </p:pic>
      <p:sp>
        <p:nvSpPr>
          <p:cNvPr id="5" name="Generated shape 5">
            <a:extLst>
              <a:ext uri="{FF2B5EF4-FFF2-40B4-BE49-F238E27FC236}">
                <a16:creationId xmlns:a16="http://schemas.microsoft.com/office/drawing/2014/main" id="{3E2429E8-07C5-4FC2-A926-0A0995FAC929}"/>
              </a:ext>
            </a:extLst>
          </p:cNvPr>
          <p:cNvSpPr>
            <a:spLocks noGrp="1"/>
          </p:cNvSpPr>
          <p:nvPr/>
        </p:nvSpPr>
        <p:spPr>
          <a:xfrm>
            <a:off x="6238875" y="1981200"/>
            <a:ext cx="52387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From pilot to scale</a:t>
            </a: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C805C256-D8C9-49C5-A487-D26128CD1439}"/>
              </a:ext>
            </a:extLst>
          </p:cNvPr>
          <p:cNvSpPr>
            <a:spLocks noGrp="1"/>
          </p:cNvSpPr>
          <p:nvPr/>
        </p:nvSpPr>
        <p:spPr>
          <a:xfrm>
            <a:off x="6238875" y="2638425"/>
            <a:ext cx="5048250" cy="1495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Start with a clear use case, then make onboarding repeatable.</a:t>
            </a:r>
          </a:p>
        </p:txBody>
      </p:sp>
      <p:sp>
        <p:nvSpPr>
          <p:cNvPr id="7" name="design">
            <a:extLst>
              <a:ext uri="{FF2B5EF4-FFF2-40B4-BE49-F238E27FC236}">
                <a16:creationId xmlns:a16="http://schemas.microsoft.com/office/drawing/2014/main" id="{62565476-C06C-4456-BA0C-A4E6609A131F}"/>
              </a:ext>
            </a:extLst>
          </p:cNvPr>
          <p:cNvSpPr>
            <a:spLocks noGrp="1"/>
          </p:cNvSpPr>
          <p:nvPr/>
        </p:nvSpPr>
        <p:spPr>
          <a:xfrm>
            <a:off x="6238875" y="4429125"/>
            <a:ext cx="52197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Generated shape 8">
            <a:extLst>
              <a:ext uri="{FF2B5EF4-FFF2-40B4-BE49-F238E27FC236}">
                <a16:creationId xmlns:a16="http://schemas.microsoft.com/office/drawing/2014/main" id="{6D481598-1D1E-4017-B245-5FCE146231ED}"/>
              </a:ext>
            </a:extLst>
          </p:cNvPr>
          <p:cNvSpPr>
            <a:spLocks noGrp="1"/>
          </p:cNvSpPr>
          <p:nvPr/>
        </p:nvSpPr>
        <p:spPr>
          <a:xfrm>
            <a:off x="6238875" y="4743450"/>
            <a:ext cx="50482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Keep the design familiar so the team can focus on decisions.</a:t>
            </a:r>
          </a:p>
        </p:txBody>
      </p:sp>
    </p:spTree>
    <p:extLst>
      <p:ext uri="{BB962C8B-B14F-4D97-AF65-F5344CB8AC3E}">
        <p14:creationId xmlns:p14="http://schemas.microsoft.com/office/powerpoint/2010/main" val="901377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enerated shape 5">
            <a:extLst>
              <a:ext uri="{FF2B5EF4-FFF2-40B4-BE49-F238E27FC236}">
                <a16:creationId xmlns:a16="http://schemas.microsoft.com/office/drawing/2014/main" id="{9BC3E1AF-EC82-43B6-9384-9EEA44078B25}"/>
              </a:ext>
            </a:extLst>
          </p:cNvPr>
          <p:cNvSpPr>
            <a:spLocks noGrp="1"/>
          </p:cNvSpPr>
          <p:nvPr/>
        </p:nvSpPr>
        <p:spPr>
          <a:xfrm>
            <a:off x="676275" y="571500"/>
            <a:ext cx="4286250" cy="1952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12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6E0B2E42-17CA-48C7-BDF4-E54F49923E10}"/>
              </a:ext>
            </a:extLst>
          </p:cNvPr>
          <p:cNvSpPr>
            <a:spLocks noGrp="1"/>
          </p:cNvSpPr>
          <p:nvPr/>
        </p:nvSpPr>
        <p:spPr>
          <a:xfrm>
            <a:off x="704850" y="3095625"/>
            <a:ext cx="10715625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184A8CDB-D8F8-4FF1-9716-94E2E7B64457}"/>
              </a:ext>
            </a:extLst>
          </p:cNvPr>
          <p:cNvSpPr>
            <a:spLocks noGrp="1"/>
          </p:cNvSpPr>
          <p:nvPr/>
        </p:nvSpPr>
        <p:spPr>
          <a:xfrm>
            <a:off x="704850" y="359092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4425" b="1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Key metrics</a:t>
            </a:r>
          </a:p>
        </p:txBody>
      </p:sp>
      <p:sp>
        <p:nvSpPr>
          <p:cNvPr id="4" name="Generated shape 4">
            <a:extLst>
              <a:ext uri="{FF2B5EF4-FFF2-40B4-BE49-F238E27FC236}">
                <a16:creationId xmlns:a16="http://schemas.microsoft.com/office/drawing/2014/main" id="{DA4A545F-4287-4DF8-AC95-0EBF14453E89}"/>
              </a:ext>
            </a:extLst>
          </p:cNvPr>
          <p:cNvSpPr>
            <a:spLocks noGrp="1"/>
          </p:cNvSpPr>
          <p:nvPr/>
        </p:nvSpPr>
        <p:spPr>
          <a:xfrm>
            <a:off x="742950" y="4810125"/>
            <a:ext cx="914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chemeClr val="lt1"/>
                </a:solidFill>
                <a:latin typeface="PingFang SC"/>
                <a:ea typeface="PingFang SC"/>
                <a:cs typeface="PingFang SC"/>
              </a:rPr>
              <a:t>Use clear measures to guide the next round of team decisions.</a:t>
            </a:r>
          </a:p>
        </p:txBody>
      </p:sp>
    </p:spTree>
    <p:extLst>
      <p:ext uri="{BB962C8B-B14F-4D97-AF65-F5344CB8AC3E}">
        <p14:creationId xmlns:p14="http://schemas.microsoft.com/office/powerpoint/2010/main" val="2243544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nerated shape 8">
            <a:extLst>
              <a:ext uri="{FF2B5EF4-FFF2-40B4-BE49-F238E27FC236}">
                <a16:creationId xmlns:a16="http://schemas.microsoft.com/office/drawing/2014/main" id="{088CDD89-60B9-4051-ABB6-5E256D5C42F9}"/>
              </a:ext>
            </a:extLst>
          </p:cNvPr>
          <p:cNvSpPr>
            <a:spLocks noGrp="1"/>
          </p:cNvSpPr>
          <p:nvPr/>
        </p:nvSpPr>
        <p:spPr>
          <a:xfrm>
            <a:off x="685800" y="53340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defRPr>
            </a:pPr>
            <a:r>
              <a:rPr sz="3300" b="1">
                <a:solidFill>
                  <a:schemeClr val="dk1"/>
                </a:solidFill>
                <a:latin typeface="PingFang SC"/>
                <a:ea typeface="PingFang SC"/>
                <a:cs typeface="PingFang SC"/>
              </a:rPr>
              <a:t>Quarterly clients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A5327FFB-C58D-4C8E-BAC2-E06AF90CDC39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untime-page-number">
            <a:extLst>
              <a:ext uri="{FF2B5EF4-FFF2-40B4-BE49-F238E27FC236}">
                <a16:creationId xmlns:a16="http://schemas.microsoft.com/office/drawing/2014/main" id="{FD2F99D6-2EB7-4FBB-9887-05F68CDF7CBA}"/>
              </a:ext>
            </a:extLst>
          </p:cNvPr>
          <p:cNvSpPr>
            <a:spLocks noGrp="1"/>
          </p:cNvSpPr>
          <p:nvPr/>
        </p:nvSpPr>
        <p:spPr>
          <a:xfrm>
            <a:off x="11049000" y="626745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r">
              <a:def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09</a:t>
            </a:r>
          </a:p>
        </p:txBody>
      </p:sp>
      <p:graphicFrame>
        <p:nvGraphicFramePr>
          <p:cNvPr id="11" name="Generated shape 11"/>
          <p:cNvGraphicFramePr/>
          <p:nvPr>
            <p:extLst>
              <p:ext uri="{D42A27DB-BD31-4B8C-83A1-F6EECF244321}">
                <p14:modId xmlns:p14="http://schemas.microsoft.com/office/powerpoint/2010/main" val="167531982"/>
              </p:ext>
            </p:extLst>
          </p:nvPr>
        </p:nvGraphicFramePr>
        <p:xfrm>
          <a:off x="628650" y="1952625"/>
          <a:ext cx="7219950" cy="37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Generated shape 5">
            <a:extLst>
              <a:ext uri="{FF2B5EF4-FFF2-40B4-BE49-F238E27FC236}">
                <a16:creationId xmlns:a16="http://schemas.microsoft.com/office/drawing/2014/main" id="{5C270556-1F85-4617-8DDC-6B0B6BF073A9}"/>
              </a:ext>
            </a:extLst>
          </p:cNvPr>
          <p:cNvSpPr>
            <a:spLocks noGrp="1"/>
          </p:cNvSpPr>
          <p:nvPr/>
        </p:nvSpPr>
        <p:spPr>
          <a:xfrm>
            <a:off x="8715375" y="2152650"/>
            <a:ext cx="2714625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Unit: orgs</a:t>
            </a:r>
          </a:p>
        </p:txBody>
      </p:sp>
      <p:sp>
        <p:nvSpPr>
          <p:cNvPr id="6" name="Generated shape 6">
            <a:extLst>
              <a:ext uri="{FF2B5EF4-FFF2-40B4-BE49-F238E27FC236}">
                <a16:creationId xmlns:a16="http://schemas.microsoft.com/office/drawing/2014/main" id="{B7754144-3F43-44F0-AE86-0A5F574ED856}"/>
              </a:ext>
            </a:extLst>
          </p:cNvPr>
          <p:cNvSpPr>
            <a:spLocks noGrp="1"/>
          </p:cNvSpPr>
          <p:nvPr/>
        </p:nvSpPr>
        <p:spPr>
          <a:xfrm>
            <a:off x="8715375" y="2800350"/>
            <a:ext cx="2695575" cy="1771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725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 dirty="0" err="1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Demo data: new clients rise from 12 to 36 across four quarters.</a:t>
            </a:r>
            <a:endParaRPr sz="1725" b="0" dirty="0">
              <a:solidFill>
                <a:schemeClr val="dk2"/>
              </a:solidFill>
              <a:latin typeface="PingFang SC"/>
              <a:ea typeface="PingFang SC"/>
              <a:cs typeface="PingFang SC"/>
            </a:endParaRPr>
          </a:p>
        </p:txBody>
      </p:sp>
      <p:sp>
        <p:nvSpPr>
          <p:cNvPr id="7" name="design">
            <a:extLst>
              <a:ext uri="{FF2B5EF4-FFF2-40B4-BE49-F238E27FC236}">
                <a16:creationId xmlns:a16="http://schemas.microsoft.com/office/drawing/2014/main" id="{8B87AD28-E6EB-4803-AA96-486F37EE711B}"/>
              </a:ext>
            </a:extLst>
          </p:cNvPr>
          <p:cNvSpPr>
            <a:spLocks noGrp="1"/>
          </p:cNvSpPr>
          <p:nvPr/>
        </p:nvSpPr>
        <p:spPr>
          <a:xfrm>
            <a:off x="8410575" y="1981200"/>
            <a:ext cx="0" cy="3676650"/>
          </a:xfrm>
          <a:prstGeom prst="line">
            <a:avLst/>
          </a:prstGeom>
          <a:noFill/>
          <a:ln w="9525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B604AFE-FE5A-DEC4-E09F-DF7CA050D87B}"/>
              </a:ext>
            </a:extLst>
          </p:cNvPr>
          <p:cNvGrpSpPr>
            <a:grpSpLocks noChangeAspect="1"/>
          </p:cNvGrpSpPr>
          <p:nvPr/>
        </p:nvGrpSpPr>
        <p:grpSpPr>
          <a:xfrm>
            <a:off x="8715375" y="5012255"/>
            <a:ext cx="2455788" cy="814940"/>
            <a:chOff x="1635159" y="1948695"/>
            <a:chExt cx="8921682" cy="2960611"/>
          </a:xfrm>
        </p:grpSpPr>
        <p:sp>
          <p:nvSpPr>
            <p:cNvPr id="16" name="Rectangle 41">
              <a:extLst>
                <a:ext uri="{FF2B5EF4-FFF2-40B4-BE49-F238E27FC236}">
                  <a16:creationId xmlns:a16="http://schemas.microsoft.com/office/drawing/2014/main" id="{15806438-F2A6-1472-CAD8-DD1397500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460696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865FDBB4-34A0-0607-8FC9-8D4657D6F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4259463"/>
              <a:ext cx="286593" cy="2846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" name="Rectangle 43">
              <a:extLst>
                <a:ext uri="{FF2B5EF4-FFF2-40B4-BE49-F238E27FC236}">
                  <a16:creationId xmlns:a16="http://schemas.microsoft.com/office/drawing/2014/main" id="{1E07B5A7-1506-6165-099B-8ABC532A9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391000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" name="Rectangle 44">
              <a:extLst>
                <a:ext uri="{FF2B5EF4-FFF2-40B4-BE49-F238E27FC236}">
                  <a16:creationId xmlns:a16="http://schemas.microsoft.com/office/drawing/2014/main" id="{ACACA9EB-46D1-112A-55E9-0FF07A32A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3560540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" name="Rectangle 45">
              <a:extLst>
                <a:ext uri="{FF2B5EF4-FFF2-40B4-BE49-F238E27FC236}">
                  <a16:creationId xmlns:a16="http://schemas.microsoft.com/office/drawing/2014/main" id="{923013D8-DE37-CDB6-7C46-6D6CDB196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3211078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" name="Rectangle 46">
              <a:extLst>
                <a:ext uri="{FF2B5EF4-FFF2-40B4-BE49-F238E27FC236}">
                  <a16:creationId xmlns:a16="http://schemas.microsoft.com/office/drawing/2014/main" id="{D9C88F0C-2B2C-FF42-A474-0E67AA4AC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3725" y="2861616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2" name="Rectangle 47">
              <a:extLst>
                <a:ext uri="{FF2B5EF4-FFF2-40B4-BE49-F238E27FC236}">
                  <a16:creationId xmlns:a16="http://schemas.microsoft.com/office/drawing/2014/main" id="{8150D670-C76B-ABC0-1B71-04764BC6F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460696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3" name="Rectangle 48">
              <a:extLst>
                <a:ext uri="{FF2B5EF4-FFF2-40B4-BE49-F238E27FC236}">
                  <a16:creationId xmlns:a16="http://schemas.microsoft.com/office/drawing/2014/main" id="{F27AF501-32B4-C33A-31B1-46C3AF09B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4259463"/>
              <a:ext cx="286593" cy="2846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4" name="Rectangle 49">
              <a:extLst>
                <a:ext uri="{FF2B5EF4-FFF2-40B4-BE49-F238E27FC236}">
                  <a16:creationId xmlns:a16="http://schemas.microsoft.com/office/drawing/2014/main" id="{178E3173-1291-A8BC-40C9-E8FFCBD3B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391000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5" name="Rectangle 50">
              <a:extLst>
                <a:ext uri="{FF2B5EF4-FFF2-40B4-BE49-F238E27FC236}">
                  <a16:creationId xmlns:a16="http://schemas.microsoft.com/office/drawing/2014/main" id="{A0129217-4553-048A-7ADC-320CBC539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3560540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6" name="Rectangle 51">
              <a:extLst>
                <a:ext uri="{FF2B5EF4-FFF2-40B4-BE49-F238E27FC236}">
                  <a16:creationId xmlns:a16="http://schemas.microsoft.com/office/drawing/2014/main" id="{1007A489-1114-0CD1-EA17-D8A52DE94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3211078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7" name="Rectangle 52">
              <a:extLst>
                <a:ext uri="{FF2B5EF4-FFF2-40B4-BE49-F238E27FC236}">
                  <a16:creationId xmlns:a16="http://schemas.microsoft.com/office/drawing/2014/main" id="{02CF08C4-5D7B-D05D-F905-518B1EC6F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85" y="2861616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8" name="Rectangle 53">
              <a:extLst>
                <a:ext uri="{FF2B5EF4-FFF2-40B4-BE49-F238E27FC236}">
                  <a16:creationId xmlns:a16="http://schemas.microsoft.com/office/drawing/2014/main" id="{BBFA749A-196E-A84A-6786-03B601F2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460696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9" name="Rectangle 54">
              <a:extLst>
                <a:ext uri="{FF2B5EF4-FFF2-40B4-BE49-F238E27FC236}">
                  <a16:creationId xmlns:a16="http://schemas.microsoft.com/office/drawing/2014/main" id="{2DC97DB7-B0BF-DDC4-18B1-AC8C592E1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4259463"/>
              <a:ext cx="286593" cy="2846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0" name="Rectangle 55">
              <a:extLst>
                <a:ext uri="{FF2B5EF4-FFF2-40B4-BE49-F238E27FC236}">
                  <a16:creationId xmlns:a16="http://schemas.microsoft.com/office/drawing/2014/main" id="{74A59542-7A5C-3420-6A50-9C11C8E04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3910002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1" name="Rectangle 56">
              <a:extLst>
                <a:ext uri="{FF2B5EF4-FFF2-40B4-BE49-F238E27FC236}">
                  <a16:creationId xmlns:a16="http://schemas.microsoft.com/office/drawing/2014/main" id="{A1A7DE2C-A407-5381-F402-6D93A146A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3560540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2" name="Rectangle 57">
              <a:extLst>
                <a:ext uri="{FF2B5EF4-FFF2-40B4-BE49-F238E27FC236}">
                  <a16:creationId xmlns:a16="http://schemas.microsoft.com/office/drawing/2014/main" id="{562E4BA4-64E1-7609-D6D1-BAB76B321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3211078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3" name="Rectangle 58">
              <a:extLst>
                <a:ext uri="{FF2B5EF4-FFF2-40B4-BE49-F238E27FC236}">
                  <a16:creationId xmlns:a16="http://schemas.microsoft.com/office/drawing/2014/main" id="{DACA617F-4E2F-AFC6-5CCB-743499515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8245" y="2861616"/>
              <a:ext cx="286593" cy="286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4" name="Freeform 59">
              <a:extLst>
                <a:ext uri="{FF2B5EF4-FFF2-40B4-BE49-F238E27FC236}">
                  <a16:creationId xmlns:a16="http://schemas.microsoft.com/office/drawing/2014/main" id="{0DCC8033-C432-BDB6-BA69-613E7D784881}"/>
                </a:ext>
              </a:extLst>
            </p:cNvPr>
            <p:cNvSpPr/>
            <p:nvPr/>
          </p:nvSpPr>
          <p:spPr bwMode="auto">
            <a:xfrm>
              <a:off x="8813727" y="2861616"/>
              <a:ext cx="202186" cy="439772"/>
            </a:xfrm>
            <a:custGeom>
              <a:avLst/>
              <a:gdLst>
                <a:gd name="T0" fmla="*/ 103 w 103"/>
                <a:gd name="T1" fmla="*/ 91 h 224"/>
                <a:gd name="T2" fmla="*/ 0 w 103"/>
                <a:gd name="T3" fmla="*/ 0 h 224"/>
                <a:gd name="T4" fmla="*/ 0 w 103"/>
                <a:gd name="T5" fmla="*/ 146 h 224"/>
                <a:gd name="T6" fmla="*/ 103 w 103"/>
                <a:gd name="T7" fmla="*/ 224 h 224"/>
                <a:gd name="T8" fmla="*/ 103 w 103"/>
                <a:gd name="T9" fmla="*/ 9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224">
                  <a:moveTo>
                    <a:pt x="103" y="91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224"/>
                  </a:lnTo>
                  <a:lnTo>
                    <a:pt x="103" y="9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5" name="Freeform 60">
              <a:extLst>
                <a:ext uri="{FF2B5EF4-FFF2-40B4-BE49-F238E27FC236}">
                  <a16:creationId xmlns:a16="http://schemas.microsoft.com/office/drawing/2014/main" id="{AB267A2D-3F0B-3B53-3AAD-1EA4929E3C46}"/>
                </a:ext>
              </a:extLst>
            </p:cNvPr>
            <p:cNvSpPr/>
            <p:nvPr/>
          </p:nvSpPr>
          <p:spPr bwMode="auto">
            <a:xfrm>
              <a:off x="8813727" y="3211078"/>
              <a:ext cx="202186" cy="408360"/>
            </a:xfrm>
            <a:custGeom>
              <a:avLst/>
              <a:gdLst>
                <a:gd name="T0" fmla="*/ 103 w 103"/>
                <a:gd name="T1" fmla="*/ 75 h 208"/>
                <a:gd name="T2" fmla="*/ 0 w 103"/>
                <a:gd name="T3" fmla="*/ 0 h 208"/>
                <a:gd name="T4" fmla="*/ 0 w 103"/>
                <a:gd name="T5" fmla="*/ 146 h 208"/>
                <a:gd name="T6" fmla="*/ 103 w 103"/>
                <a:gd name="T7" fmla="*/ 208 h 208"/>
                <a:gd name="T8" fmla="*/ 103 w 103"/>
                <a:gd name="T9" fmla="*/ 7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208">
                  <a:moveTo>
                    <a:pt x="103" y="75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208"/>
                  </a:lnTo>
                  <a:lnTo>
                    <a:pt x="103" y="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6" name="Freeform 61">
              <a:extLst>
                <a:ext uri="{FF2B5EF4-FFF2-40B4-BE49-F238E27FC236}">
                  <a16:creationId xmlns:a16="http://schemas.microsoft.com/office/drawing/2014/main" id="{C461D227-9A69-3861-062D-87B3F0D896BA}"/>
                </a:ext>
              </a:extLst>
            </p:cNvPr>
            <p:cNvSpPr/>
            <p:nvPr/>
          </p:nvSpPr>
          <p:spPr bwMode="auto">
            <a:xfrm>
              <a:off x="8813727" y="3560540"/>
              <a:ext cx="202186" cy="378912"/>
            </a:xfrm>
            <a:custGeom>
              <a:avLst/>
              <a:gdLst>
                <a:gd name="T0" fmla="*/ 103 w 103"/>
                <a:gd name="T1" fmla="*/ 59 h 193"/>
                <a:gd name="T2" fmla="*/ 0 w 103"/>
                <a:gd name="T3" fmla="*/ 0 h 193"/>
                <a:gd name="T4" fmla="*/ 0 w 103"/>
                <a:gd name="T5" fmla="*/ 146 h 193"/>
                <a:gd name="T6" fmla="*/ 103 w 103"/>
                <a:gd name="T7" fmla="*/ 193 h 193"/>
                <a:gd name="T8" fmla="*/ 103 w 103"/>
                <a:gd name="T9" fmla="*/ 5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93">
                  <a:moveTo>
                    <a:pt x="103" y="59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193"/>
                  </a:lnTo>
                  <a:lnTo>
                    <a:pt x="103" y="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7" name="Freeform 62">
              <a:extLst>
                <a:ext uri="{FF2B5EF4-FFF2-40B4-BE49-F238E27FC236}">
                  <a16:creationId xmlns:a16="http://schemas.microsoft.com/office/drawing/2014/main" id="{0D92B97B-76F3-EB9A-4CEB-0F251C52B9FE}"/>
                </a:ext>
              </a:extLst>
            </p:cNvPr>
            <p:cNvSpPr/>
            <p:nvPr/>
          </p:nvSpPr>
          <p:spPr bwMode="auto">
            <a:xfrm>
              <a:off x="8813727" y="3910002"/>
              <a:ext cx="202186" cy="349462"/>
            </a:xfrm>
            <a:custGeom>
              <a:avLst/>
              <a:gdLst>
                <a:gd name="T0" fmla="*/ 103 w 103"/>
                <a:gd name="T1" fmla="*/ 44 h 178"/>
                <a:gd name="T2" fmla="*/ 0 w 103"/>
                <a:gd name="T3" fmla="*/ 0 h 178"/>
                <a:gd name="T4" fmla="*/ 0 w 103"/>
                <a:gd name="T5" fmla="*/ 146 h 178"/>
                <a:gd name="T6" fmla="*/ 103 w 103"/>
                <a:gd name="T7" fmla="*/ 178 h 178"/>
                <a:gd name="T8" fmla="*/ 103 w 103"/>
                <a:gd name="T9" fmla="*/ 4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78">
                  <a:moveTo>
                    <a:pt x="103" y="44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178"/>
                  </a:lnTo>
                  <a:lnTo>
                    <a:pt x="103" y="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8" name="Freeform 63">
              <a:extLst>
                <a:ext uri="{FF2B5EF4-FFF2-40B4-BE49-F238E27FC236}">
                  <a16:creationId xmlns:a16="http://schemas.microsoft.com/office/drawing/2014/main" id="{53CE6DA1-0A72-2C42-F07F-E82FBC5388ED}"/>
                </a:ext>
              </a:extLst>
            </p:cNvPr>
            <p:cNvSpPr/>
            <p:nvPr/>
          </p:nvSpPr>
          <p:spPr bwMode="auto">
            <a:xfrm>
              <a:off x="8813727" y="4259464"/>
              <a:ext cx="202186" cy="318050"/>
            </a:xfrm>
            <a:custGeom>
              <a:avLst/>
              <a:gdLst>
                <a:gd name="T0" fmla="*/ 103 w 103"/>
                <a:gd name="T1" fmla="*/ 29 h 162"/>
                <a:gd name="T2" fmla="*/ 0 w 103"/>
                <a:gd name="T3" fmla="*/ 0 h 162"/>
                <a:gd name="T4" fmla="*/ 0 w 103"/>
                <a:gd name="T5" fmla="*/ 145 h 162"/>
                <a:gd name="T6" fmla="*/ 103 w 103"/>
                <a:gd name="T7" fmla="*/ 162 h 162"/>
                <a:gd name="T8" fmla="*/ 103 w 103"/>
                <a:gd name="T9" fmla="*/ 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62">
                  <a:moveTo>
                    <a:pt x="103" y="29"/>
                  </a:moveTo>
                  <a:lnTo>
                    <a:pt x="0" y="0"/>
                  </a:lnTo>
                  <a:lnTo>
                    <a:pt x="0" y="145"/>
                  </a:lnTo>
                  <a:lnTo>
                    <a:pt x="103" y="162"/>
                  </a:lnTo>
                  <a:lnTo>
                    <a:pt x="103" y="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9" name="Freeform 64">
              <a:extLst>
                <a:ext uri="{FF2B5EF4-FFF2-40B4-BE49-F238E27FC236}">
                  <a16:creationId xmlns:a16="http://schemas.microsoft.com/office/drawing/2014/main" id="{54580463-2A5F-B4B8-6CBD-A1514E8B4B36}"/>
                </a:ext>
              </a:extLst>
            </p:cNvPr>
            <p:cNvSpPr/>
            <p:nvPr/>
          </p:nvSpPr>
          <p:spPr bwMode="auto">
            <a:xfrm>
              <a:off x="8813727" y="4606962"/>
              <a:ext cx="202186" cy="288601"/>
            </a:xfrm>
            <a:custGeom>
              <a:avLst/>
              <a:gdLst>
                <a:gd name="T0" fmla="*/ 103 w 103"/>
                <a:gd name="T1" fmla="*/ 14 h 147"/>
                <a:gd name="T2" fmla="*/ 0 w 103"/>
                <a:gd name="T3" fmla="*/ 0 h 147"/>
                <a:gd name="T4" fmla="*/ 0 w 103"/>
                <a:gd name="T5" fmla="*/ 146 h 147"/>
                <a:gd name="T6" fmla="*/ 103 w 103"/>
                <a:gd name="T7" fmla="*/ 147 h 147"/>
                <a:gd name="T8" fmla="*/ 103 w 103"/>
                <a:gd name="T9" fmla="*/ 1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7">
                  <a:moveTo>
                    <a:pt x="103" y="14"/>
                  </a:moveTo>
                  <a:lnTo>
                    <a:pt x="0" y="0"/>
                  </a:lnTo>
                  <a:lnTo>
                    <a:pt x="0" y="146"/>
                  </a:lnTo>
                  <a:lnTo>
                    <a:pt x="103" y="147"/>
                  </a:lnTo>
                  <a:lnTo>
                    <a:pt x="103" y="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0" name="Freeform 65">
              <a:extLst>
                <a:ext uri="{FF2B5EF4-FFF2-40B4-BE49-F238E27FC236}">
                  <a16:creationId xmlns:a16="http://schemas.microsoft.com/office/drawing/2014/main" id="{92E4A07E-B8E3-8696-F888-297728905B09}"/>
                </a:ext>
              </a:extLst>
            </p:cNvPr>
            <p:cNvSpPr/>
            <p:nvPr/>
          </p:nvSpPr>
          <p:spPr bwMode="auto">
            <a:xfrm>
              <a:off x="9064987" y="3083464"/>
              <a:ext cx="157037" cy="408360"/>
            </a:xfrm>
            <a:custGeom>
              <a:avLst/>
              <a:gdLst>
                <a:gd name="T0" fmla="*/ 80 w 80"/>
                <a:gd name="T1" fmla="*/ 90 h 208"/>
                <a:gd name="T2" fmla="*/ 0 w 80"/>
                <a:gd name="T3" fmla="*/ 0 h 208"/>
                <a:gd name="T4" fmla="*/ 0 w 80"/>
                <a:gd name="T5" fmla="*/ 130 h 208"/>
                <a:gd name="T6" fmla="*/ 80 w 80"/>
                <a:gd name="T7" fmla="*/ 208 h 208"/>
                <a:gd name="T8" fmla="*/ 80 w 80"/>
                <a:gd name="T9" fmla="*/ 9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08">
                  <a:moveTo>
                    <a:pt x="80" y="9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80" y="208"/>
                  </a:lnTo>
                  <a:lnTo>
                    <a:pt x="80" y="9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1" name="Freeform 66">
              <a:extLst>
                <a:ext uri="{FF2B5EF4-FFF2-40B4-BE49-F238E27FC236}">
                  <a16:creationId xmlns:a16="http://schemas.microsoft.com/office/drawing/2014/main" id="{021DC927-A95A-8900-21D8-E949DAB0F79C}"/>
                </a:ext>
              </a:extLst>
            </p:cNvPr>
            <p:cNvSpPr/>
            <p:nvPr/>
          </p:nvSpPr>
          <p:spPr bwMode="auto">
            <a:xfrm>
              <a:off x="9064987" y="3393661"/>
              <a:ext cx="157037" cy="378912"/>
            </a:xfrm>
            <a:custGeom>
              <a:avLst/>
              <a:gdLst>
                <a:gd name="T0" fmla="*/ 80 w 80"/>
                <a:gd name="T1" fmla="*/ 75 h 193"/>
                <a:gd name="T2" fmla="*/ 0 w 80"/>
                <a:gd name="T3" fmla="*/ 0 h 193"/>
                <a:gd name="T4" fmla="*/ 0 w 80"/>
                <a:gd name="T5" fmla="*/ 131 h 193"/>
                <a:gd name="T6" fmla="*/ 80 w 80"/>
                <a:gd name="T7" fmla="*/ 193 h 193"/>
                <a:gd name="T8" fmla="*/ 80 w 80"/>
                <a:gd name="T9" fmla="*/ 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3">
                  <a:moveTo>
                    <a:pt x="80" y="75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80" y="193"/>
                  </a:lnTo>
                  <a:lnTo>
                    <a:pt x="80" y="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2" name="Freeform 67">
              <a:extLst>
                <a:ext uri="{FF2B5EF4-FFF2-40B4-BE49-F238E27FC236}">
                  <a16:creationId xmlns:a16="http://schemas.microsoft.com/office/drawing/2014/main" id="{2746F86A-F332-B8F8-857D-6BBDE84A297A}"/>
                </a:ext>
              </a:extLst>
            </p:cNvPr>
            <p:cNvSpPr/>
            <p:nvPr/>
          </p:nvSpPr>
          <p:spPr bwMode="auto">
            <a:xfrm>
              <a:off x="9064987" y="3705822"/>
              <a:ext cx="157037" cy="349462"/>
            </a:xfrm>
            <a:custGeom>
              <a:avLst/>
              <a:gdLst>
                <a:gd name="T0" fmla="*/ 80 w 80"/>
                <a:gd name="T1" fmla="*/ 60 h 178"/>
                <a:gd name="T2" fmla="*/ 0 w 80"/>
                <a:gd name="T3" fmla="*/ 0 h 178"/>
                <a:gd name="T4" fmla="*/ 0 w 80"/>
                <a:gd name="T5" fmla="*/ 130 h 178"/>
                <a:gd name="T6" fmla="*/ 80 w 80"/>
                <a:gd name="T7" fmla="*/ 178 h 178"/>
                <a:gd name="T8" fmla="*/ 80 w 80"/>
                <a:gd name="T9" fmla="*/ 6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8">
                  <a:moveTo>
                    <a:pt x="80" y="6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80" y="178"/>
                  </a:lnTo>
                  <a:lnTo>
                    <a:pt x="80" y="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3" name="Freeform 68">
              <a:extLst>
                <a:ext uri="{FF2B5EF4-FFF2-40B4-BE49-F238E27FC236}">
                  <a16:creationId xmlns:a16="http://schemas.microsoft.com/office/drawing/2014/main" id="{E8B05A2C-9527-87D6-6E0A-D515858732E8}"/>
                </a:ext>
              </a:extLst>
            </p:cNvPr>
            <p:cNvSpPr/>
            <p:nvPr/>
          </p:nvSpPr>
          <p:spPr bwMode="auto">
            <a:xfrm>
              <a:off x="9064987" y="4017981"/>
              <a:ext cx="157037" cy="318050"/>
            </a:xfrm>
            <a:custGeom>
              <a:avLst/>
              <a:gdLst>
                <a:gd name="T0" fmla="*/ 80 w 80"/>
                <a:gd name="T1" fmla="*/ 44 h 162"/>
                <a:gd name="T2" fmla="*/ 0 w 80"/>
                <a:gd name="T3" fmla="*/ 0 h 162"/>
                <a:gd name="T4" fmla="*/ 0 w 80"/>
                <a:gd name="T5" fmla="*/ 130 h 162"/>
                <a:gd name="T6" fmla="*/ 80 w 80"/>
                <a:gd name="T7" fmla="*/ 162 h 162"/>
                <a:gd name="T8" fmla="*/ 80 w 80"/>
                <a:gd name="T9" fmla="*/ 4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2">
                  <a:moveTo>
                    <a:pt x="80" y="44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80" y="162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4" name="Freeform 69">
              <a:extLst>
                <a:ext uri="{FF2B5EF4-FFF2-40B4-BE49-F238E27FC236}">
                  <a16:creationId xmlns:a16="http://schemas.microsoft.com/office/drawing/2014/main" id="{38147F93-91C7-4790-60A9-11DB5CEF9268}"/>
                </a:ext>
              </a:extLst>
            </p:cNvPr>
            <p:cNvSpPr/>
            <p:nvPr/>
          </p:nvSpPr>
          <p:spPr bwMode="auto">
            <a:xfrm>
              <a:off x="9064987" y="4328177"/>
              <a:ext cx="157037" cy="290564"/>
            </a:xfrm>
            <a:custGeom>
              <a:avLst/>
              <a:gdLst>
                <a:gd name="T0" fmla="*/ 80 w 80"/>
                <a:gd name="T1" fmla="*/ 30 h 148"/>
                <a:gd name="T2" fmla="*/ 0 w 80"/>
                <a:gd name="T3" fmla="*/ 0 h 148"/>
                <a:gd name="T4" fmla="*/ 0 w 80"/>
                <a:gd name="T5" fmla="*/ 131 h 148"/>
                <a:gd name="T6" fmla="*/ 80 w 80"/>
                <a:gd name="T7" fmla="*/ 148 h 148"/>
                <a:gd name="T8" fmla="*/ 80 w 80"/>
                <a:gd name="T9" fmla="*/ 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48">
                  <a:moveTo>
                    <a:pt x="80" y="3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80" y="148"/>
                  </a:lnTo>
                  <a:lnTo>
                    <a:pt x="80" y="3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5" name="Freeform 70">
              <a:extLst>
                <a:ext uri="{FF2B5EF4-FFF2-40B4-BE49-F238E27FC236}">
                  <a16:creationId xmlns:a16="http://schemas.microsoft.com/office/drawing/2014/main" id="{3B929AC5-1BEC-D416-1330-C3AE6B839233}"/>
                </a:ext>
              </a:extLst>
            </p:cNvPr>
            <p:cNvSpPr/>
            <p:nvPr/>
          </p:nvSpPr>
          <p:spPr bwMode="auto">
            <a:xfrm>
              <a:off x="9064987" y="4640338"/>
              <a:ext cx="157037" cy="259151"/>
            </a:xfrm>
            <a:custGeom>
              <a:avLst/>
              <a:gdLst>
                <a:gd name="T0" fmla="*/ 80 w 80"/>
                <a:gd name="T1" fmla="*/ 14 h 132"/>
                <a:gd name="T2" fmla="*/ 0 w 80"/>
                <a:gd name="T3" fmla="*/ 0 h 132"/>
                <a:gd name="T4" fmla="*/ 0 w 80"/>
                <a:gd name="T5" fmla="*/ 131 h 132"/>
                <a:gd name="T6" fmla="*/ 80 w 80"/>
                <a:gd name="T7" fmla="*/ 132 h 132"/>
                <a:gd name="T8" fmla="*/ 80 w 80"/>
                <a:gd name="T9" fmla="*/ 1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32">
                  <a:moveTo>
                    <a:pt x="80" y="14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80" y="132"/>
                  </a:lnTo>
                  <a:lnTo>
                    <a:pt x="80" y="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6" name="Freeform 71">
              <a:extLst>
                <a:ext uri="{FF2B5EF4-FFF2-40B4-BE49-F238E27FC236}">
                  <a16:creationId xmlns:a16="http://schemas.microsoft.com/office/drawing/2014/main" id="{58772382-151D-AC93-2A34-8EEACC30CF12}"/>
                </a:ext>
              </a:extLst>
            </p:cNvPr>
            <p:cNvSpPr/>
            <p:nvPr/>
          </p:nvSpPr>
          <p:spPr bwMode="auto">
            <a:xfrm>
              <a:off x="9261283" y="3303351"/>
              <a:ext cx="113852" cy="378912"/>
            </a:xfrm>
            <a:custGeom>
              <a:avLst/>
              <a:gdLst>
                <a:gd name="T0" fmla="*/ 58 w 58"/>
                <a:gd name="T1" fmla="*/ 90 h 193"/>
                <a:gd name="T2" fmla="*/ 0 w 58"/>
                <a:gd name="T3" fmla="*/ 0 h 193"/>
                <a:gd name="T4" fmla="*/ 0 w 58"/>
                <a:gd name="T5" fmla="*/ 115 h 193"/>
                <a:gd name="T6" fmla="*/ 58 w 58"/>
                <a:gd name="T7" fmla="*/ 193 h 193"/>
                <a:gd name="T8" fmla="*/ 58 w 58"/>
                <a:gd name="T9" fmla="*/ 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93">
                  <a:moveTo>
                    <a:pt x="58" y="90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93"/>
                  </a:lnTo>
                  <a:lnTo>
                    <a:pt x="58" y="9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7" name="Freeform 72">
              <a:extLst>
                <a:ext uri="{FF2B5EF4-FFF2-40B4-BE49-F238E27FC236}">
                  <a16:creationId xmlns:a16="http://schemas.microsoft.com/office/drawing/2014/main" id="{25DE848A-53AC-3B7E-427B-908A53D04DD1}"/>
                </a:ext>
              </a:extLst>
            </p:cNvPr>
            <p:cNvSpPr/>
            <p:nvPr/>
          </p:nvSpPr>
          <p:spPr bwMode="auto">
            <a:xfrm>
              <a:off x="9261283" y="3578209"/>
              <a:ext cx="113852" cy="347499"/>
            </a:xfrm>
            <a:custGeom>
              <a:avLst/>
              <a:gdLst>
                <a:gd name="T0" fmla="*/ 58 w 58"/>
                <a:gd name="T1" fmla="*/ 75 h 177"/>
                <a:gd name="T2" fmla="*/ 0 w 58"/>
                <a:gd name="T3" fmla="*/ 0 h 177"/>
                <a:gd name="T4" fmla="*/ 0 w 58"/>
                <a:gd name="T5" fmla="*/ 115 h 177"/>
                <a:gd name="T6" fmla="*/ 58 w 58"/>
                <a:gd name="T7" fmla="*/ 177 h 177"/>
                <a:gd name="T8" fmla="*/ 58 w 58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77">
                  <a:moveTo>
                    <a:pt x="58" y="75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77"/>
                  </a:lnTo>
                  <a:lnTo>
                    <a:pt x="58" y="7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8" name="Freeform 73">
              <a:extLst>
                <a:ext uri="{FF2B5EF4-FFF2-40B4-BE49-F238E27FC236}">
                  <a16:creationId xmlns:a16="http://schemas.microsoft.com/office/drawing/2014/main" id="{84BF4C9A-019E-2DB2-50A5-411BB91FA7CE}"/>
                </a:ext>
              </a:extLst>
            </p:cNvPr>
            <p:cNvSpPr/>
            <p:nvPr/>
          </p:nvSpPr>
          <p:spPr bwMode="auto">
            <a:xfrm>
              <a:off x="9261283" y="3853066"/>
              <a:ext cx="113852" cy="318050"/>
            </a:xfrm>
            <a:custGeom>
              <a:avLst/>
              <a:gdLst>
                <a:gd name="T0" fmla="*/ 58 w 58"/>
                <a:gd name="T1" fmla="*/ 59 h 162"/>
                <a:gd name="T2" fmla="*/ 0 w 58"/>
                <a:gd name="T3" fmla="*/ 0 h 162"/>
                <a:gd name="T4" fmla="*/ 0 w 58"/>
                <a:gd name="T5" fmla="*/ 114 h 162"/>
                <a:gd name="T6" fmla="*/ 58 w 58"/>
                <a:gd name="T7" fmla="*/ 162 h 162"/>
                <a:gd name="T8" fmla="*/ 58 w 58"/>
                <a:gd name="T9" fmla="*/ 5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62">
                  <a:moveTo>
                    <a:pt x="58" y="59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58" y="162"/>
                  </a:lnTo>
                  <a:lnTo>
                    <a:pt x="58" y="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49" name="Freeform 74">
              <a:extLst>
                <a:ext uri="{FF2B5EF4-FFF2-40B4-BE49-F238E27FC236}">
                  <a16:creationId xmlns:a16="http://schemas.microsoft.com/office/drawing/2014/main" id="{2ABF1D9E-9C37-DE0E-7DD9-E420690DE7C5}"/>
                </a:ext>
              </a:extLst>
            </p:cNvPr>
            <p:cNvSpPr/>
            <p:nvPr/>
          </p:nvSpPr>
          <p:spPr bwMode="auto">
            <a:xfrm>
              <a:off x="9261283" y="4125962"/>
              <a:ext cx="113852" cy="288601"/>
            </a:xfrm>
            <a:custGeom>
              <a:avLst/>
              <a:gdLst>
                <a:gd name="T0" fmla="*/ 58 w 58"/>
                <a:gd name="T1" fmla="*/ 45 h 147"/>
                <a:gd name="T2" fmla="*/ 0 w 58"/>
                <a:gd name="T3" fmla="*/ 0 h 147"/>
                <a:gd name="T4" fmla="*/ 0 w 58"/>
                <a:gd name="T5" fmla="*/ 115 h 147"/>
                <a:gd name="T6" fmla="*/ 58 w 58"/>
                <a:gd name="T7" fmla="*/ 147 h 147"/>
                <a:gd name="T8" fmla="*/ 58 w 58"/>
                <a:gd name="T9" fmla="*/ 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47">
                  <a:moveTo>
                    <a:pt x="58" y="45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47"/>
                  </a:lnTo>
                  <a:lnTo>
                    <a:pt x="58" y="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0" name="Freeform 75">
              <a:extLst>
                <a:ext uri="{FF2B5EF4-FFF2-40B4-BE49-F238E27FC236}">
                  <a16:creationId xmlns:a16="http://schemas.microsoft.com/office/drawing/2014/main" id="{5CBB8B6F-1D1B-F55B-11C5-43A40DBD6C94}"/>
                </a:ext>
              </a:extLst>
            </p:cNvPr>
            <p:cNvSpPr/>
            <p:nvPr/>
          </p:nvSpPr>
          <p:spPr bwMode="auto">
            <a:xfrm>
              <a:off x="9261283" y="4400819"/>
              <a:ext cx="113852" cy="257189"/>
            </a:xfrm>
            <a:custGeom>
              <a:avLst/>
              <a:gdLst>
                <a:gd name="T0" fmla="*/ 58 w 58"/>
                <a:gd name="T1" fmla="*/ 29 h 131"/>
                <a:gd name="T2" fmla="*/ 0 w 58"/>
                <a:gd name="T3" fmla="*/ 0 h 131"/>
                <a:gd name="T4" fmla="*/ 0 w 58"/>
                <a:gd name="T5" fmla="*/ 115 h 131"/>
                <a:gd name="T6" fmla="*/ 58 w 58"/>
                <a:gd name="T7" fmla="*/ 131 h 131"/>
                <a:gd name="T8" fmla="*/ 58 w 58"/>
                <a:gd name="T9" fmla="*/ 2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31">
                  <a:moveTo>
                    <a:pt x="58" y="29"/>
                  </a:moveTo>
                  <a:lnTo>
                    <a:pt x="0" y="0"/>
                  </a:lnTo>
                  <a:lnTo>
                    <a:pt x="0" y="115"/>
                  </a:lnTo>
                  <a:lnTo>
                    <a:pt x="58" y="131"/>
                  </a:lnTo>
                  <a:lnTo>
                    <a:pt x="58" y="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1" name="Freeform 76">
              <a:extLst>
                <a:ext uri="{FF2B5EF4-FFF2-40B4-BE49-F238E27FC236}">
                  <a16:creationId xmlns:a16="http://schemas.microsoft.com/office/drawing/2014/main" id="{9515A0F1-2D3F-EF79-A61F-2EE2B60AF49D}"/>
                </a:ext>
              </a:extLst>
            </p:cNvPr>
            <p:cNvSpPr/>
            <p:nvPr/>
          </p:nvSpPr>
          <p:spPr bwMode="auto">
            <a:xfrm>
              <a:off x="9261283" y="4675677"/>
              <a:ext cx="113852" cy="227739"/>
            </a:xfrm>
            <a:custGeom>
              <a:avLst/>
              <a:gdLst>
                <a:gd name="T0" fmla="*/ 58 w 58"/>
                <a:gd name="T1" fmla="*/ 13 h 116"/>
                <a:gd name="T2" fmla="*/ 0 w 58"/>
                <a:gd name="T3" fmla="*/ 0 h 116"/>
                <a:gd name="T4" fmla="*/ 0 w 58"/>
                <a:gd name="T5" fmla="*/ 114 h 116"/>
                <a:gd name="T6" fmla="*/ 58 w 58"/>
                <a:gd name="T7" fmla="*/ 116 h 116"/>
                <a:gd name="T8" fmla="*/ 58 w 58"/>
                <a:gd name="T9" fmla="*/ 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6">
                  <a:moveTo>
                    <a:pt x="58" y="13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58" y="116"/>
                  </a:lnTo>
                  <a:lnTo>
                    <a:pt x="58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2" name="Rectangle 77">
              <a:extLst>
                <a:ext uri="{FF2B5EF4-FFF2-40B4-BE49-F238E27FC236}">
                  <a16:creationId xmlns:a16="http://schemas.microsoft.com/office/drawing/2014/main" id="{F6352C6A-4C2A-351E-1DA3-D3A49A90A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4701198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3" name="Rectangle 78">
              <a:extLst>
                <a:ext uri="{FF2B5EF4-FFF2-40B4-BE49-F238E27FC236}">
                  <a16:creationId xmlns:a16="http://schemas.microsoft.com/office/drawing/2014/main" id="{100326D1-B3A5-EA33-0C65-AAFCCAAD5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4455791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4" name="Rectangle 79">
              <a:extLst>
                <a:ext uri="{FF2B5EF4-FFF2-40B4-BE49-F238E27FC236}">
                  <a16:creationId xmlns:a16="http://schemas.microsoft.com/office/drawing/2014/main" id="{6071E0CC-1177-97A1-C709-1E06439D4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4212345"/>
              <a:ext cx="202186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5" name="Rectangle 80">
              <a:extLst>
                <a:ext uri="{FF2B5EF4-FFF2-40B4-BE49-F238E27FC236}">
                  <a16:creationId xmlns:a16="http://schemas.microsoft.com/office/drawing/2014/main" id="{F8C934CF-B8D8-3EE2-9624-7A454D28F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3966936"/>
              <a:ext cx="202186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6" name="Rectangle 81">
              <a:extLst>
                <a:ext uri="{FF2B5EF4-FFF2-40B4-BE49-F238E27FC236}">
                  <a16:creationId xmlns:a16="http://schemas.microsoft.com/office/drawing/2014/main" id="{A19F072A-B9BE-5E39-7E4A-D0B30348E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3721528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7" name="Rectangle 82">
              <a:extLst>
                <a:ext uri="{FF2B5EF4-FFF2-40B4-BE49-F238E27FC236}">
                  <a16:creationId xmlns:a16="http://schemas.microsoft.com/office/drawing/2014/main" id="{355EC3C5-201B-A478-DBBB-46D32183C5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358" y="3476119"/>
              <a:ext cx="202186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8" name="Rectangle 83">
              <a:extLst>
                <a:ext uri="{FF2B5EF4-FFF2-40B4-BE49-F238E27FC236}">
                  <a16:creationId xmlns:a16="http://schemas.microsoft.com/office/drawing/2014/main" id="{556E41D6-C819-D694-F58D-EC56F37AF2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470119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59" name="Rectangle 84">
              <a:extLst>
                <a:ext uri="{FF2B5EF4-FFF2-40B4-BE49-F238E27FC236}">
                  <a16:creationId xmlns:a16="http://schemas.microsoft.com/office/drawing/2014/main" id="{A73BC08D-0116-1CE5-B240-EF74A2EE1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4455791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0" name="Rectangle 85">
              <a:extLst>
                <a:ext uri="{FF2B5EF4-FFF2-40B4-BE49-F238E27FC236}">
                  <a16:creationId xmlns:a16="http://schemas.microsoft.com/office/drawing/2014/main" id="{99D1E298-D5A0-E84E-CAB8-D537E89ED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4212345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1" name="Rectangle 86">
              <a:extLst>
                <a:ext uri="{FF2B5EF4-FFF2-40B4-BE49-F238E27FC236}">
                  <a16:creationId xmlns:a16="http://schemas.microsoft.com/office/drawing/2014/main" id="{E9181DBA-CE65-8280-63FC-048F48D6F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3966936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2" name="Rectangle 87">
              <a:extLst>
                <a:ext uri="{FF2B5EF4-FFF2-40B4-BE49-F238E27FC236}">
                  <a16:creationId xmlns:a16="http://schemas.microsoft.com/office/drawing/2014/main" id="{2B8DCA68-B700-6A31-53CE-616786C75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372152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3" name="Rectangle 88">
              <a:extLst>
                <a:ext uri="{FF2B5EF4-FFF2-40B4-BE49-F238E27FC236}">
                  <a16:creationId xmlns:a16="http://schemas.microsoft.com/office/drawing/2014/main" id="{207CD1ED-F24D-66FB-C654-66EC48C98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7618" y="3476119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4" name="Rectangle 89">
              <a:extLst>
                <a:ext uri="{FF2B5EF4-FFF2-40B4-BE49-F238E27FC236}">
                  <a16:creationId xmlns:a16="http://schemas.microsoft.com/office/drawing/2014/main" id="{4676DB4A-C97A-C5D1-5685-158C45DA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470119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5" name="Rectangle 90">
              <a:extLst>
                <a:ext uri="{FF2B5EF4-FFF2-40B4-BE49-F238E27FC236}">
                  <a16:creationId xmlns:a16="http://schemas.microsoft.com/office/drawing/2014/main" id="{FE85B0CD-B1D2-DB63-F606-4AF65A5B7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4455791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6" name="Rectangle 91">
              <a:extLst>
                <a:ext uri="{FF2B5EF4-FFF2-40B4-BE49-F238E27FC236}">
                  <a16:creationId xmlns:a16="http://schemas.microsoft.com/office/drawing/2014/main" id="{59E2327D-3346-242E-A3C7-567CAF6A4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4212345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7" name="Rectangle 92">
              <a:extLst>
                <a:ext uri="{FF2B5EF4-FFF2-40B4-BE49-F238E27FC236}">
                  <a16:creationId xmlns:a16="http://schemas.microsoft.com/office/drawing/2014/main" id="{F70CC7BD-E74A-1BF4-35C7-DCC15DF9B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3966936"/>
              <a:ext cx="200222" cy="20025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8" name="Rectangle 93">
              <a:extLst>
                <a:ext uri="{FF2B5EF4-FFF2-40B4-BE49-F238E27FC236}">
                  <a16:creationId xmlns:a16="http://schemas.microsoft.com/office/drawing/2014/main" id="{D6612AA6-2EFF-E1C4-00CC-271361B70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3721528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69" name="Rectangle 94">
              <a:extLst>
                <a:ext uri="{FF2B5EF4-FFF2-40B4-BE49-F238E27FC236}">
                  <a16:creationId xmlns:a16="http://schemas.microsoft.com/office/drawing/2014/main" id="{A5447D5F-3E18-5E64-9F5E-812A41DD9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8878" y="3476119"/>
              <a:ext cx="200222" cy="2022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0" name="Freeform 95">
              <a:extLst>
                <a:ext uri="{FF2B5EF4-FFF2-40B4-BE49-F238E27FC236}">
                  <a16:creationId xmlns:a16="http://schemas.microsoft.com/office/drawing/2014/main" id="{7D3563C7-008E-DEB5-6D87-B30776D5D8A2}"/>
                </a:ext>
              </a:extLst>
            </p:cNvPr>
            <p:cNvSpPr/>
            <p:nvPr/>
          </p:nvSpPr>
          <p:spPr bwMode="auto">
            <a:xfrm>
              <a:off x="10162285" y="3476119"/>
              <a:ext cx="141334" cy="308234"/>
            </a:xfrm>
            <a:custGeom>
              <a:avLst/>
              <a:gdLst>
                <a:gd name="T0" fmla="*/ 72 w 72"/>
                <a:gd name="T1" fmla="*/ 63 h 157"/>
                <a:gd name="T2" fmla="*/ 0 w 72"/>
                <a:gd name="T3" fmla="*/ 0 h 157"/>
                <a:gd name="T4" fmla="*/ 0 w 72"/>
                <a:gd name="T5" fmla="*/ 103 h 157"/>
                <a:gd name="T6" fmla="*/ 72 w 72"/>
                <a:gd name="T7" fmla="*/ 157 h 157"/>
                <a:gd name="T8" fmla="*/ 72 w 72"/>
                <a:gd name="T9" fmla="*/ 6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57">
                  <a:moveTo>
                    <a:pt x="72" y="63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57"/>
                  </a:lnTo>
                  <a:lnTo>
                    <a:pt x="72" y="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1" name="Freeform 96">
              <a:extLst>
                <a:ext uri="{FF2B5EF4-FFF2-40B4-BE49-F238E27FC236}">
                  <a16:creationId xmlns:a16="http://schemas.microsoft.com/office/drawing/2014/main" id="{C96BDEAF-717F-9E67-77E8-68E5266FDBD1}"/>
                </a:ext>
              </a:extLst>
            </p:cNvPr>
            <p:cNvSpPr/>
            <p:nvPr/>
          </p:nvSpPr>
          <p:spPr bwMode="auto">
            <a:xfrm>
              <a:off x="10162285" y="3721528"/>
              <a:ext cx="141334" cy="286637"/>
            </a:xfrm>
            <a:custGeom>
              <a:avLst/>
              <a:gdLst>
                <a:gd name="T0" fmla="*/ 72 w 72"/>
                <a:gd name="T1" fmla="*/ 53 h 146"/>
                <a:gd name="T2" fmla="*/ 0 w 72"/>
                <a:gd name="T3" fmla="*/ 0 h 146"/>
                <a:gd name="T4" fmla="*/ 0 w 72"/>
                <a:gd name="T5" fmla="*/ 103 h 146"/>
                <a:gd name="T6" fmla="*/ 72 w 72"/>
                <a:gd name="T7" fmla="*/ 146 h 146"/>
                <a:gd name="T8" fmla="*/ 72 w 72"/>
                <a:gd name="T9" fmla="*/ 5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46">
                  <a:moveTo>
                    <a:pt x="72" y="53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46"/>
                  </a:lnTo>
                  <a:lnTo>
                    <a:pt x="72" y="5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2" name="Freeform 97">
              <a:extLst>
                <a:ext uri="{FF2B5EF4-FFF2-40B4-BE49-F238E27FC236}">
                  <a16:creationId xmlns:a16="http://schemas.microsoft.com/office/drawing/2014/main" id="{EC4A3A1D-9611-6A87-3884-644623270BE5}"/>
                </a:ext>
              </a:extLst>
            </p:cNvPr>
            <p:cNvSpPr/>
            <p:nvPr/>
          </p:nvSpPr>
          <p:spPr bwMode="auto">
            <a:xfrm>
              <a:off x="10162285" y="3966936"/>
              <a:ext cx="141334" cy="267005"/>
            </a:xfrm>
            <a:custGeom>
              <a:avLst/>
              <a:gdLst>
                <a:gd name="T0" fmla="*/ 72 w 72"/>
                <a:gd name="T1" fmla="*/ 42 h 136"/>
                <a:gd name="T2" fmla="*/ 0 w 72"/>
                <a:gd name="T3" fmla="*/ 0 h 136"/>
                <a:gd name="T4" fmla="*/ 0 w 72"/>
                <a:gd name="T5" fmla="*/ 102 h 136"/>
                <a:gd name="T6" fmla="*/ 72 w 72"/>
                <a:gd name="T7" fmla="*/ 136 h 136"/>
                <a:gd name="T8" fmla="*/ 72 w 72"/>
                <a:gd name="T9" fmla="*/ 4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36">
                  <a:moveTo>
                    <a:pt x="72" y="42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72" y="136"/>
                  </a:lnTo>
                  <a:lnTo>
                    <a:pt x="72" y="4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3" name="Freeform 98">
              <a:extLst>
                <a:ext uri="{FF2B5EF4-FFF2-40B4-BE49-F238E27FC236}">
                  <a16:creationId xmlns:a16="http://schemas.microsoft.com/office/drawing/2014/main" id="{26A91F17-425C-D196-B1E8-997F221BCC83}"/>
                </a:ext>
              </a:extLst>
            </p:cNvPr>
            <p:cNvSpPr/>
            <p:nvPr/>
          </p:nvSpPr>
          <p:spPr bwMode="auto">
            <a:xfrm>
              <a:off x="10162285" y="4212345"/>
              <a:ext cx="141334" cy="243445"/>
            </a:xfrm>
            <a:custGeom>
              <a:avLst/>
              <a:gdLst>
                <a:gd name="T0" fmla="*/ 72 w 72"/>
                <a:gd name="T1" fmla="*/ 31 h 124"/>
                <a:gd name="T2" fmla="*/ 0 w 72"/>
                <a:gd name="T3" fmla="*/ 0 h 124"/>
                <a:gd name="T4" fmla="*/ 0 w 72"/>
                <a:gd name="T5" fmla="*/ 102 h 124"/>
                <a:gd name="T6" fmla="*/ 72 w 72"/>
                <a:gd name="T7" fmla="*/ 124 h 124"/>
                <a:gd name="T8" fmla="*/ 72 w 72"/>
                <a:gd name="T9" fmla="*/ 3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4">
                  <a:moveTo>
                    <a:pt x="72" y="31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72" y="124"/>
                  </a:lnTo>
                  <a:lnTo>
                    <a:pt x="72" y="3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4" name="Freeform 99">
              <a:extLst>
                <a:ext uri="{FF2B5EF4-FFF2-40B4-BE49-F238E27FC236}">
                  <a16:creationId xmlns:a16="http://schemas.microsoft.com/office/drawing/2014/main" id="{963F4207-CF8D-54D9-3D91-696B1BE4E355}"/>
                </a:ext>
              </a:extLst>
            </p:cNvPr>
            <p:cNvSpPr/>
            <p:nvPr/>
          </p:nvSpPr>
          <p:spPr bwMode="auto">
            <a:xfrm>
              <a:off x="10162285" y="4455791"/>
              <a:ext cx="141334" cy="225776"/>
            </a:xfrm>
            <a:custGeom>
              <a:avLst/>
              <a:gdLst>
                <a:gd name="T0" fmla="*/ 72 w 72"/>
                <a:gd name="T1" fmla="*/ 21 h 115"/>
                <a:gd name="T2" fmla="*/ 0 w 72"/>
                <a:gd name="T3" fmla="*/ 0 h 115"/>
                <a:gd name="T4" fmla="*/ 0 w 72"/>
                <a:gd name="T5" fmla="*/ 103 h 115"/>
                <a:gd name="T6" fmla="*/ 72 w 72"/>
                <a:gd name="T7" fmla="*/ 115 h 115"/>
                <a:gd name="T8" fmla="*/ 72 w 72"/>
                <a:gd name="T9" fmla="*/ 2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5">
                  <a:moveTo>
                    <a:pt x="72" y="21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15"/>
                  </a:lnTo>
                  <a:lnTo>
                    <a:pt x="72" y="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5" name="Freeform 100">
              <a:extLst>
                <a:ext uri="{FF2B5EF4-FFF2-40B4-BE49-F238E27FC236}">
                  <a16:creationId xmlns:a16="http://schemas.microsoft.com/office/drawing/2014/main" id="{822CD9D3-778F-BBBE-AC44-C8AFCBDD58B4}"/>
                </a:ext>
              </a:extLst>
            </p:cNvPr>
            <p:cNvSpPr/>
            <p:nvPr/>
          </p:nvSpPr>
          <p:spPr bwMode="auto">
            <a:xfrm>
              <a:off x="10162285" y="4701199"/>
              <a:ext cx="141334" cy="204180"/>
            </a:xfrm>
            <a:custGeom>
              <a:avLst/>
              <a:gdLst>
                <a:gd name="T0" fmla="*/ 72 w 72"/>
                <a:gd name="T1" fmla="*/ 10 h 104"/>
                <a:gd name="T2" fmla="*/ 0 w 72"/>
                <a:gd name="T3" fmla="*/ 0 h 104"/>
                <a:gd name="T4" fmla="*/ 0 w 72"/>
                <a:gd name="T5" fmla="*/ 103 h 104"/>
                <a:gd name="T6" fmla="*/ 72 w 72"/>
                <a:gd name="T7" fmla="*/ 104 h 104"/>
                <a:gd name="T8" fmla="*/ 72 w 72"/>
                <a:gd name="T9" fmla="*/ 1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04">
                  <a:moveTo>
                    <a:pt x="72" y="10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72" y="104"/>
                  </a:lnTo>
                  <a:lnTo>
                    <a:pt x="72" y="1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6" name="Freeform 101">
              <a:extLst>
                <a:ext uri="{FF2B5EF4-FFF2-40B4-BE49-F238E27FC236}">
                  <a16:creationId xmlns:a16="http://schemas.microsoft.com/office/drawing/2014/main" id="{3CA3E633-88E0-3CBB-F90E-A3038E9182CA}"/>
                </a:ext>
              </a:extLst>
            </p:cNvPr>
            <p:cNvSpPr/>
            <p:nvPr/>
          </p:nvSpPr>
          <p:spPr bwMode="auto">
            <a:xfrm>
              <a:off x="10338952" y="3631217"/>
              <a:ext cx="109926" cy="286637"/>
            </a:xfrm>
            <a:custGeom>
              <a:avLst/>
              <a:gdLst>
                <a:gd name="T0" fmla="*/ 56 w 56"/>
                <a:gd name="T1" fmla="*/ 64 h 146"/>
                <a:gd name="T2" fmla="*/ 0 w 56"/>
                <a:gd name="T3" fmla="*/ 0 h 146"/>
                <a:gd name="T4" fmla="*/ 0 w 56"/>
                <a:gd name="T5" fmla="*/ 92 h 146"/>
                <a:gd name="T6" fmla="*/ 56 w 56"/>
                <a:gd name="T7" fmla="*/ 146 h 146"/>
                <a:gd name="T8" fmla="*/ 56 w 56"/>
                <a:gd name="T9" fmla="*/ 6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6">
                  <a:moveTo>
                    <a:pt x="56" y="64"/>
                  </a:moveTo>
                  <a:lnTo>
                    <a:pt x="0" y="0"/>
                  </a:lnTo>
                  <a:lnTo>
                    <a:pt x="0" y="92"/>
                  </a:lnTo>
                  <a:lnTo>
                    <a:pt x="56" y="146"/>
                  </a:lnTo>
                  <a:lnTo>
                    <a:pt x="56" y="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7" name="Freeform 102">
              <a:extLst>
                <a:ext uri="{FF2B5EF4-FFF2-40B4-BE49-F238E27FC236}">
                  <a16:creationId xmlns:a16="http://schemas.microsoft.com/office/drawing/2014/main" id="{70307DE7-7242-CD3B-AFC8-DD908B4AFAA0}"/>
                </a:ext>
              </a:extLst>
            </p:cNvPr>
            <p:cNvSpPr/>
            <p:nvPr/>
          </p:nvSpPr>
          <p:spPr bwMode="auto">
            <a:xfrm>
              <a:off x="10338952" y="3851103"/>
              <a:ext cx="109926" cy="265042"/>
            </a:xfrm>
            <a:custGeom>
              <a:avLst/>
              <a:gdLst>
                <a:gd name="T0" fmla="*/ 56 w 56"/>
                <a:gd name="T1" fmla="*/ 52 h 135"/>
                <a:gd name="T2" fmla="*/ 0 w 56"/>
                <a:gd name="T3" fmla="*/ 0 h 135"/>
                <a:gd name="T4" fmla="*/ 0 w 56"/>
                <a:gd name="T5" fmla="*/ 91 h 135"/>
                <a:gd name="T6" fmla="*/ 56 w 56"/>
                <a:gd name="T7" fmla="*/ 135 h 135"/>
                <a:gd name="T8" fmla="*/ 56 w 56"/>
                <a:gd name="T9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5">
                  <a:moveTo>
                    <a:pt x="56" y="52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35"/>
                  </a:lnTo>
                  <a:lnTo>
                    <a:pt x="56" y="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8" name="Freeform 103">
              <a:extLst>
                <a:ext uri="{FF2B5EF4-FFF2-40B4-BE49-F238E27FC236}">
                  <a16:creationId xmlns:a16="http://schemas.microsoft.com/office/drawing/2014/main" id="{C4AB9D7B-E756-CDB8-D1B8-D747E26E5C93}"/>
                </a:ext>
              </a:extLst>
            </p:cNvPr>
            <p:cNvSpPr/>
            <p:nvPr/>
          </p:nvSpPr>
          <p:spPr bwMode="auto">
            <a:xfrm>
              <a:off x="10338952" y="4069026"/>
              <a:ext cx="109926" cy="245409"/>
            </a:xfrm>
            <a:custGeom>
              <a:avLst/>
              <a:gdLst>
                <a:gd name="T0" fmla="*/ 56 w 56"/>
                <a:gd name="T1" fmla="*/ 42 h 125"/>
                <a:gd name="T2" fmla="*/ 0 w 56"/>
                <a:gd name="T3" fmla="*/ 0 h 125"/>
                <a:gd name="T4" fmla="*/ 0 w 56"/>
                <a:gd name="T5" fmla="*/ 91 h 125"/>
                <a:gd name="T6" fmla="*/ 56 w 56"/>
                <a:gd name="T7" fmla="*/ 125 h 125"/>
                <a:gd name="T8" fmla="*/ 56 w 56"/>
                <a:gd name="T9" fmla="*/ 4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25">
                  <a:moveTo>
                    <a:pt x="56" y="42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25"/>
                  </a:lnTo>
                  <a:lnTo>
                    <a:pt x="56" y="4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79" name="Freeform 104">
              <a:extLst>
                <a:ext uri="{FF2B5EF4-FFF2-40B4-BE49-F238E27FC236}">
                  <a16:creationId xmlns:a16="http://schemas.microsoft.com/office/drawing/2014/main" id="{2EC0A874-49E1-6135-A597-E6303B0295FE}"/>
                </a:ext>
              </a:extLst>
            </p:cNvPr>
            <p:cNvSpPr/>
            <p:nvPr/>
          </p:nvSpPr>
          <p:spPr bwMode="auto">
            <a:xfrm>
              <a:off x="10338952" y="4288912"/>
              <a:ext cx="109926" cy="223813"/>
            </a:xfrm>
            <a:custGeom>
              <a:avLst/>
              <a:gdLst>
                <a:gd name="T0" fmla="*/ 56 w 56"/>
                <a:gd name="T1" fmla="*/ 31 h 114"/>
                <a:gd name="T2" fmla="*/ 0 w 56"/>
                <a:gd name="T3" fmla="*/ 0 h 114"/>
                <a:gd name="T4" fmla="*/ 0 w 56"/>
                <a:gd name="T5" fmla="*/ 91 h 114"/>
                <a:gd name="T6" fmla="*/ 56 w 56"/>
                <a:gd name="T7" fmla="*/ 114 h 114"/>
                <a:gd name="T8" fmla="*/ 56 w 56"/>
                <a:gd name="T9" fmla="*/ 3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14">
                  <a:moveTo>
                    <a:pt x="56" y="31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14"/>
                  </a:lnTo>
                  <a:lnTo>
                    <a:pt x="56" y="3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0" name="Freeform 105">
              <a:extLst>
                <a:ext uri="{FF2B5EF4-FFF2-40B4-BE49-F238E27FC236}">
                  <a16:creationId xmlns:a16="http://schemas.microsoft.com/office/drawing/2014/main" id="{A85778EE-20C3-672E-7BE7-CF62343FFC0C}"/>
                </a:ext>
              </a:extLst>
            </p:cNvPr>
            <p:cNvSpPr/>
            <p:nvPr/>
          </p:nvSpPr>
          <p:spPr bwMode="auto">
            <a:xfrm>
              <a:off x="10338952" y="4506836"/>
              <a:ext cx="109926" cy="202217"/>
            </a:xfrm>
            <a:custGeom>
              <a:avLst/>
              <a:gdLst>
                <a:gd name="T0" fmla="*/ 56 w 56"/>
                <a:gd name="T1" fmla="*/ 20 h 103"/>
                <a:gd name="T2" fmla="*/ 0 w 56"/>
                <a:gd name="T3" fmla="*/ 0 h 103"/>
                <a:gd name="T4" fmla="*/ 0 w 56"/>
                <a:gd name="T5" fmla="*/ 91 h 103"/>
                <a:gd name="T6" fmla="*/ 56 w 56"/>
                <a:gd name="T7" fmla="*/ 103 h 103"/>
                <a:gd name="T8" fmla="*/ 56 w 56"/>
                <a:gd name="T9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03">
                  <a:moveTo>
                    <a:pt x="56" y="20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103"/>
                  </a:lnTo>
                  <a:lnTo>
                    <a:pt x="56" y="2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1" name="Freeform 106">
              <a:extLst>
                <a:ext uri="{FF2B5EF4-FFF2-40B4-BE49-F238E27FC236}">
                  <a16:creationId xmlns:a16="http://schemas.microsoft.com/office/drawing/2014/main" id="{25578086-6DC4-C381-2EA3-C44F85749B92}"/>
                </a:ext>
              </a:extLst>
            </p:cNvPr>
            <p:cNvSpPr/>
            <p:nvPr/>
          </p:nvSpPr>
          <p:spPr bwMode="auto">
            <a:xfrm>
              <a:off x="10338952" y="4726722"/>
              <a:ext cx="109926" cy="180621"/>
            </a:xfrm>
            <a:custGeom>
              <a:avLst/>
              <a:gdLst>
                <a:gd name="T0" fmla="*/ 56 w 56"/>
                <a:gd name="T1" fmla="*/ 9 h 92"/>
                <a:gd name="T2" fmla="*/ 0 w 56"/>
                <a:gd name="T3" fmla="*/ 0 h 92"/>
                <a:gd name="T4" fmla="*/ 0 w 56"/>
                <a:gd name="T5" fmla="*/ 91 h 92"/>
                <a:gd name="T6" fmla="*/ 56 w 56"/>
                <a:gd name="T7" fmla="*/ 92 h 92"/>
                <a:gd name="T8" fmla="*/ 56 w 56"/>
                <a:gd name="T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2">
                  <a:moveTo>
                    <a:pt x="56" y="9"/>
                  </a:moveTo>
                  <a:lnTo>
                    <a:pt x="0" y="0"/>
                  </a:lnTo>
                  <a:lnTo>
                    <a:pt x="0" y="91"/>
                  </a:lnTo>
                  <a:lnTo>
                    <a:pt x="56" y="92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2" name="Freeform 107">
              <a:extLst>
                <a:ext uri="{FF2B5EF4-FFF2-40B4-BE49-F238E27FC236}">
                  <a16:creationId xmlns:a16="http://schemas.microsoft.com/office/drawing/2014/main" id="{D6940E59-885C-4DCD-8BB0-9FC2E06482C3}"/>
                </a:ext>
              </a:extLst>
            </p:cNvPr>
            <p:cNvSpPr/>
            <p:nvPr/>
          </p:nvSpPr>
          <p:spPr bwMode="auto">
            <a:xfrm>
              <a:off x="10476359" y="3786315"/>
              <a:ext cx="80482" cy="265042"/>
            </a:xfrm>
            <a:custGeom>
              <a:avLst/>
              <a:gdLst>
                <a:gd name="T0" fmla="*/ 41 w 41"/>
                <a:gd name="T1" fmla="*/ 63 h 135"/>
                <a:gd name="T2" fmla="*/ 0 w 41"/>
                <a:gd name="T3" fmla="*/ 0 h 135"/>
                <a:gd name="T4" fmla="*/ 0 w 41"/>
                <a:gd name="T5" fmla="*/ 81 h 135"/>
                <a:gd name="T6" fmla="*/ 41 w 41"/>
                <a:gd name="T7" fmla="*/ 135 h 135"/>
                <a:gd name="T8" fmla="*/ 41 w 41"/>
                <a:gd name="T9" fmla="*/ 6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35">
                  <a:moveTo>
                    <a:pt x="41" y="63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1" y="135"/>
                  </a:lnTo>
                  <a:lnTo>
                    <a:pt x="41" y="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3" name="Freeform 108">
              <a:extLst>
                <a:ext uri="{FF2B5EF4-FFF2-40B4-BE49-F238E27FC236}">
                  <a16:creationId xmlns:a16="http://schemas.microsoft.com/office/drawing/2014/main" id="{C21DF98E-E307-06BE-67C8-68DD83A72B6F}"/>
                </a:ext>
              </a:extLst>
            </p:cNvPr>
            <p:cNvSpPr/>
            <p:nvPr/>
          </p:nvSpPr>
          <p:spPr bwMode="auto">
            <a:xfrm>
              <a:off x="10476359" y="3980680"/>
              <a:ext cx="80482" cy="243445"/>
            </a:xfrm>
            <a:custGeom>
              <a:avLst/>
              <a:gdLst>
                <a:gd name="T0" fmla="*/ 41 w 41"/>
                <a:gd name="T1" fmla="*/ 52 h 124"/>
                <a:gd name="T2" fmla="*/ 0 w 41"/>
                <a:gd name="T3" fmla="*/ 0 h 124"/>
                <a:gd name="T4" fmla="*/ 0 w 41"/>
                <a:gd name="T5" fmla="*/ 80 h 124"/>
                <a:gd name="T6" fmla="*/ 41 w 41"/>
                <a:gd name="T7" fmla="*/ 124 h 124"/>
                <a:gd name="T8" fmla="*/ 41 w 41"/>
                <a:gd name="T9" fmla="*/ 5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24">
                  <a:moveTo>
                    <a:pt x="41" y="52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1" y="124"/>
                  </a:lnTo>
                  <a:lnTo>
                    <a:pt x="41" y="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4" name="Freeform 109">
              <a:extLst>
                <a:ext uri="{FF2B5EF4-FFF2-40B4-BE49-F238E27FC236}">
                  <a16:creationId xmlns:a16="http://schemas.microsoft.com/office/drawing/2014/main" id="{CD83408C-84ED-0A18-AB87-C7606CB13B02}"/>
                </a:ext>
              </a:extLst>
            </p:cNvPr>
            <p:cNvSpPr/>
            <p:nvPr/>
          </p:nvSpPr>
          <p:spPr bwMode="auto">
            <a:xfrm>
              <a:off x="10476359" y="4171116"/>
              <a:ext cx="80482" cy="223813"/>
            </a:xfrm>
            <a:custGeom>
              <a:avLst/>
              <a:gdLst>
                <a:gd name="T0" fmla="*/ 41 w 41"/>
                <a:gd name="T1" fmla="*/ 42 h 114"/>
                <a:gd name="T2" fmla="*/ 0 w 41"/>
                <a:gd name="T3" fmla="*/ 0 h 114"/>
                <a:gd name="T4" fmla="*/ 0 w 41"/>
                <a:gd name="T5" fmla="*/ 81 h 114"/>
                <a:gd name="T6" fmla="*/ 41 w 41"/>
                <a:gd name="T7" fmla="*/ 114 h 114"/>
                <a:gd name="T8" fmla="*/ 41 w 41"/>
                <a:gd name="T9" fmla="*/ 4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4">
                  <a:moveTo>
                    <a:pt x="41" y="42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1" y="114"/>
                  </a:lnTo>
                  <a:lnTo>
                    <a:pt x="41" y="4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5" name="Freeform 110">
              <a:extLst>
                <a:ext uri="{FF2B5EF4-FFF2-40B4-BE49-F238E27FC236}">
                  <a16:creationId xmlns:a16="http://schemas.microsoft.com/office/drawing/2014/main" id="{231C1E17-BECD-32EC-A04B-C974BE665A4B}"/>
                </a:ext>
              </a:extLst>
            </p:cNvPr>
            <p:cNvSpPr/>
            <p:nvPr/>
          </p:nvSpPr>
          <p:spPr bwMode="auto">
            <a:xfrm>
              <a:off x="10476359" y="4365480"/>
              <a:ext cx="80482" cy="200253"/>
            </a:xfrm>
            <a:custGeom>
              <a:avLst/>
              <a:gdLst>
                <a:gd name="T0" fmla="*/ 41 w 41"/>
                <a:gd name="T1" fmla="*/ 31 h 102"/>
                <a:gd name="T2" fmla="*/ 0 w 41"/>
                <a:gd name="T3" fmla="*/ 0 h 102"/>
                <a:gd name="T4" fmla="*/ 0 w 41"/>
                <a:gd name="T5" fmla="*/ 80 h 102"/>
                <a:gd name="T6" fmla="*/ 41 w 41"/>
                <a:gd name="T7" fmla="*/ 102 h 102"/>
                <a:gd name="T8" fmla="*/ 41 w 41"/>
                <a:gd name="T9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02">
                  <a:moveTo>
                    <a:pt x="41" y="31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1" y="102"/>
                  </a:lnTo>
                  <a:lnTo>
                    <a:pt x="41" y="3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6" name="Freeform 111">
              <a:extLst>
                <a:ext uri="{FF2B5EF4-FFF2-40B4-BE49-F238E27FC236}">
                  <a16:creationId xmlns:a16="http://schemas.microsoft.com/office/drawing/2014/main" id="{099928EC-A3A7-7E50-FB8B-6C38558379D4}"/>
                </a:ext>
              </a:extLst>
            </p:cNvPr>
            <p:cNvSpPr/>
            <p:nvPr/>
          </p:nvSpPr>
          <p:spPr bwMode="auto">
            <a:xfrm>
              <a:off x="10476359" y="4555917"/>
              <a:ext cx="80482" cy="182584"/>
            </a:xfrm>
            <a:custGeom>
              <a:avLst/>
              <a:gdLst>
                <a:gd name="T0" fmla="*/ 41 w 41"/>
                <a:gd name="T1" fmla="*/ 21 h 93"/>
                <a:gd name="T2" fmla="*/ 0 w 41"/>
                <a:gd name="T3" fmla="*/ 0 h 93"/>
                <a:gd name="T4" fmla="*/ 0 w 41"/>
                <a:gd name="T5" fmla="*/ 81 h 93"/>
                <a:gd name="T6" fmla="*/ 41 w 41"/>
                <a:gd name="T7" fmla="*/ 93 h 93"/>
                <a:gd name="T8" fmla="*/ 41 w 41"/>
                <a:gd name="T9" fmla="*/ 2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93">
                  <a:moveTo>
                    <a:pt x="41" y="21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1" y="93"/>
                  </a:lnTo>
                  <a:lnTo>
                    <a:pt x="41" y="2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7" name="Freeform 112">
              <a:extLst>
                <a:ext uri="{FF2B5EF4-FFF2-40B4-BE49-F238E27FC236}">
                  <a16:creationId xmlns:a16="http://schemas.microsoft.com/office/drawing/2014/main" id="{5E0EE44C-DAF7-8B8C-614A-626FD8486037}"/>
                </a:ext>
              </a:extLst>
            </p:cNvPr>
            <p:cNvSpPr/>
            <p:nvPr/>
          </p:nvSpPr>
          <p:spPr bwMode="auto">
            <a:xfrm>
              <a:off x="10476359" y="4750281"/>
              <a:ext cx="80482" cy="159025"/>
            </a:xfrm>
            <a:custGeom>
              <a:avLst/>
              <a:gdLst>
                <a:gd name="T0" fmla="*/ 41 w 41"/>
                <a:gd name="T1" fmla="*/ 9 h 81"/>
                <a:gd name="T2" fmla="*/ 0 w 41"/>
                <a:gd name="T3" fmla="*/ 0 h 81"/>
                <a:gd name="T4" fmla="*/ 0 w 41"/>
                <a:gd name="T5" fmla="*/ 80 h 81"/>
                <a:gd name="T6" fmla="*/ 41 w 41"/>
                <a:gd name="T7" fmla="*/ 81 h 81"/>
                <a:gd name="T8" fmla="*/ 41 w 4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81">
                  <a:moveTo>
                    <a:pt x="41" y="9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1" y="81"/>
                  </a:lnTo>
                  <a:lnTo>
                    <a:pt x="41" y="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8" name="Rectangle 113">
              <a:extLst>
                <a:ext uri="{FF2B5EF4-FFF2-40B4-BE49-F238E27FC236}">
                  <a16:creationId xmlns:a16="http://schemas.microsoft.com/office/drawing/2014/main" id="{D763A6EE-CD59-82E1-B064-F3F93F980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4606962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89" name="Rectangle 114">
              <a:extLst>
                <a:ext uri="{FF2B5EF4-FFF2-40B4-BE49-F238E27FC236}">
                  <a16:creationId xmlns:a16="http://schemas.microsoft.com/office/drawing/2014/main" id="{E0792F35-A4C3-7432-EC07-B03299B65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4259463"/>
              <a:ext cx="284631" cy="2846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0" name="Rectangle 115">
              <a:extLst>
                <a:ext uri="{FF2B5EF4-FFF2-40B4-BE49-F238E27FC236}">
                  <a16:creationId xmlns:a16="http://schemas.microsoft.com/office/drawing/2014/main" id="{152D6965-368F-3F32-C79F-21538DA5E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3910002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1" name="Rectangle 116">
              <a:extLst>
                <a:ext uri="{FF2B5EF4-FFF2-40B4-BE49-F238E27FC236}">
                  <a16:creationId xmlns:a16="http://schemas.microsoft.com/office/drawing/2014/main" id="{074D431B-EE9C-B277-4373-FB854DCDA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3560540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2" name="Rectangle 117">
              <a:extLst>
                <a:ext uri="{FF2B5EF4-FFF2-40B4-BE49-F238E27FC236}">
                  <a16:creationId xmlns:a16="http://schemas.microsoft.com/office/drawing/2014/main" id="{3FF7B51F-7B22-18D0-7C7E-74054D68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3211078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3" name="Rectangle 118">
              <a:extLst>
                <a:ext uri="{FF2B5EF4-FFF2-40B4-BE49-F238E27FC236}">
                  <a16:creationId xmlns:a16="http://schemas.microsoft.com/office/drawing/2014/main" id="{23B190D2-A867-A389-EBA6-8ED2DCC66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682" y="2861616"/>
              <a:ext cx="284631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4" name="Rectangle 119">
              <a:extLst>
                <a:ext uri="{FF2B5EF4-FFF2-40B4-BE49-F238E27FC236}">
                  <a16:creationId xmlns:a16="http://schemas.microsoft.com/office/drawing/2014/main" id="{899038ED-FE00-F21B-5724-5B4F99B65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460696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5" name="Rectangle 120">
              <a:extLst>
                <a:ext uri="{FF2B5EF4-FFF2-40B4-BE49-F238E27FC236}">
                  <a16:creationId xmlns:a16="http://schemas.microsoft.com/office/drawing/2014/main" id="{FB0E622D-2F29-F364-83F2-9F124B852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4259463"/>
              <a:ext cx="286593" cy="2846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6" name="Rectangle 121">
              <a:extLst>
                <a:ext uri="{FF2B5EF4-FFF2-40B4-BE49-F238E27FC236}">
                  <a16:creationId xmlns:a16="http://schemas.microsoft.com/office/drawing/2014/main" id="{D4F7FF7E-9013-E7AA-1C8C-5D44EC645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391000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7" name="Rectangle 122">
              <a:extLst>
                <a:ext uri="{FF2B5EF4-FFF2-40B4-BE49-F238E27FC236}">
                  <a16:creationId xmlns:a16="http://schemas.microsoft.com/office/drawing/2014/main" id="{94B781BE-EE16-2CEE-289C-1F024C10E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3560540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8" name="Rectangle 123">
              <a:extLst>
                <a:ext uri="{FF2B5EF4-FFF2-40B4-BE49-F238E27FC236}">
                  <a16:creationId xmlns:a16="http://schemas.microsoft.com/office/drawing/2014/main" id="{BCFF7B18-2170-7174-1AE3-534BB430C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3211078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99" name="Rectangle 124">
              <a:extLst>
                <a:ext uri="{FF2B5EF4-FFF2-40B4-BE49-F238E27FC236}">
                  <a16:creationId xmlns:a16="http://schemas.microsoft.com/office/drawing/2014/main" id="{95AB6924-A5F5-DB73-5106-6F3E6BB3E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423" y="2861616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0" name="Rectangle 125">
              <a:extLst>
                <a:ext uri="{FF2B5EF4-FFF2-40B4-BE49-F238E27FC236}">
                  <a16:creationId xmlns:a16="http://schemas.microsoft.com/office/drawing/2014/main" id="{6F501BD5-2D3E-FD2D-6025-0591CA4D5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460696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1" name="Rectangle 126">
              <a:extLst>
                <a:ext uri="{FF2B5EF4-FFF2-40B4-BE49-F238E27FC236}">
                  <a16:creationId xmlns:a16="http://schemas.microsoft.com/office/drawing/2014/main" id="{E1009F1E-1CDE-5CC8-AE6A-C979661DF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4259463"/>
              <a:ext cx="286593" cy="2846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2" name="Rectangle 127">
              <a:extLst>
                <a:ext uri="{FF2B5EF4-FFF2-40B4-BE49-F238E27FC236}">
                  <a16:creationId xmlns:a16="http://schemas.microsoft.com/office/drawing/2014/main" id="{FAE083BF-0ABD-D49D-E170-490761355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3910002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3" name="Rectangle 128">
              <a:extLst>
                <a:ext uri="{FF2B5EF4-FFF2-40B4-BE49-F238E27FC236}">
                  <a16:creationId xmlns:a16="http://schemas.microsoft.com/office/drawing/2014/main" id="{F7F26BB6-CBD3-EEEC-9CAB-573A76CF2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3560540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4" name="Rectangle 129">
              <a:extLst>
                <a:ext uri="{FF2B5EF4-FFF2-40B4-BE49-F238E27FC236}">
                  <a16:creationId xmlns:a16="http://schemas.microsoft.com/office/drawing/2014/main" id="{1B941D2B-4C6A-FEBC-EEA0-7D07CBF5E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3211078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5" name="Rectangle 130">
              <a:extLst>
                <a:ext uri="{FF2B5EF4-FFF2-40B4-BE49-F238E27FC236}">
                  <a16:creationId xmlns:a16="http://schemas.microsoft.com/office/drawing/2014/main" id="{89A7C75A-C400-E821-2D2D-11B41D0D2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162" y="2861616"/>
              <a:ext cx="286593" cy="286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6" name="Freeform 131">
              <a:extLst>
                <a:ext uri="{FF2B5EF4-FFF2-40B4-BE49-F238E27FC236}">
                  <a16:creationId xmlns:a16="http://schemas.microsoft.com/office/drawing/2014/main" id="{ABB66435-F3DC-7917-F208-17917257ED8D}"/>
                </a:ext>
              </a:extLst>
            </p:cNvPr>
            <p:cNvSpPr/>
            <p:nvPr/>
          </p:nvSpPr>
          <p:spPr bwMode="auto">
            <a:xfrm>
              <a:off x="3176087" y="2861616"/>
              <a:ext cx="200222" cy="439772"/>
            </a:xfrm>
            <a:custGeom>
              <a:avLst/>
              <a:gdLst>
                <a:gd name="T0" fmla="*/ 0 w 102"/>
                <a:gd name="T1" fmla="*/ 91 h 224"/>
                <a:gd name="T2" fmla="*/ 102 w 102"/>
                <a:gd name="T3" fmla="*/ 0 h 224"/>
                <a:gd name="T4" fmla="*/ 102 w 102"/>
                <a:gd name="T5" fmla="*/ 146 h 224"/>
                <a:gd name="T6" fmla="*/ 0 w 102"/>
                <a:gd name="T7" fmla="*/ 224 h 224"/>
                <a:gd name="T8" fmla="*/ 0 w 102"/>
                <a:gd name="T9" fmla="*/ 9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24">
                  <a:moveTo>
                    <a:pt x="0" y="91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224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7" name="Freeform 132">
              <a:extLst>
                <a:ext uri="{FF2B5EF4-FFF2-40B4-BE49-F238E27FC236}">
                  <a16:creationId xmlns:a16="http://schemas.microsoft.com/office/drawing/2014/main" id="{196F0094-69AB-7ED5-DC13-E9F8AB3F16A4}"/>
                </a:ext>
              </a:extLst>
            </p:cNvPr>
            <p:cNvSpPr/>
            <p:nvPr/>
          </p:nvSpPr>
          <p:spPr bwMode="auto">
            <a:xfrm>
              <a:off x="3176087" y="3211078"/>
              <a:ext cx="200222" cy="408360"/>
            </a:xfrm>
            <a:custGeom>
              <a:avLst/>
              <a:gdLst>
                <a:gd name="T0" fmla="*/ 0 w 102"/>
                <a:gd name="T1" fmla="*/ 75 h 208"/>
                <a:gd name="T2" fmla="*/ 102 w 102"/>
                <a:gd name="T3" fmla="*/ 0 h 208"/>
                <a:gd name="T4" fmla="*/ 102 w 102"/>
                <a:gd name="T5" fmla="*/ 146 h 208"/>
                <a:gd name="T6" fmla="*/ 0 w 102"/>
                <a:gd name="T7" fmla="*/ 208 h 208"/>
                <a:gd name="T8" fmla="*/ 0 w 102"/>
                <a:gd name="T9" fmla="*/ 7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08">
                  <a:moveTo>
                    <a:pt x="0" y="75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208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8" name="Freeform 133">
              <a:extLst>
                <a:ext uri="{FF2B5EF4-FFF2-40B4-BE49-F238E27FC236}">
                  <a16:creationId xmlns:a16="http://schemas.microsoft.com/office/drawing/2014/main" id="{DFC91F93-D09E-A64A-D596-4A3A464E8296}"/>
                </a:ext>
              </a:extLst>
            </p:cNvPr>
            <p:cNvSpPr/>
            <p:nvPr/>
          </p:nvSpPr>
          <p:spPr bwMode="auto">
            <a:xfrm>
              <a:off x="3176087" y="3560540"/>
              <a:ext cx="200222" cy="378912"/>
            </a:xfrm>
            <a:custGeom>
              <a:avLst/>
              <a:gdLst>
                <a:gd name="T0" fmla="*/ 0 w 102"/>
                <a:gd name="T1" fmla="*/ 59 h 193"/>
                <a:gd name="T2" fmla="*/ 102 w 102"/>
                <a:gd name="T3" fmla="*/ 0 h 193"/>
                <a:gd name="T4" fmla="*/ 102 w 102"/>
                <a:gd name="T5" fmla="*/ 146 h 193"/>
                <a:gd name="T6" fmla="*/ 0 w 102"/>
                <a:gd name="T7" fmla="*/ 193 h 193"/>
                <a:gd name="T8" fmla="*/ 0 w 102"/>
                <a:gd name="T9" fmla="*/ 5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93">
                  <a:moveTo>
                    <a:pt x="0" y="59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193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09" name="Freeform 134">
              <a:extLst>
                <a:ext uri="{FF2B5EF4-FFF2-40B4-BE49-F238E27FC236}">
                  <a16:creationId xmlns:a16="http://schemas.microsoft.com/office/drawing/2014/main" id="{1D23D319-2D3B-3363-8104-A83176766FCB}"/>
                </a:ext>
              </a:extLst>
            </p:cNvPr>
            <p:cNvSpPr/>
            <p:nvPr/>
          </p:nvSpPr>
          <p:spPr bwMode="auto">
            <a:xfrm>
              <a:off x="3176087" y="3910002"/>
              <a:ext cx="200222" cy="349462"/>
            </a:xfrm>
            <a:custGeom>
              <a:avLst/>
              <a:gdLst>
                <a:gd name="T0" fmla="*/ 0 w 102"/>
                <a:gd name="T1" fmla="*/ 44 h 178"/>
                <a:gd name="T2" fmla="*/ 102 w 102"/>
                <a:gd name="T3" fmla="*/ 0 h 178"/>
                <a:gd name="T4" fmla="*/ 102 w 102"/>
                <a:gd name="T5" fmla="*/ 146 h 178"/>
                <a:gd name="T6" fmla="*/ 0 w 102"/>
                <a:gd name="T7" fmla="*/ 178 h 178"/>
                <a:gd name="T8" fmla="*/ 0 w 102"/>
                <a:gd name="T9" fmla="*/ 4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8">
                  <a:moveTo>
                    <a:pt x="0" y="44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178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0" name="Freeform 135">
              <a:extLst>
                <a:ext uri="{FF2B5EF4-FFF2-40B4-BE49-F238E27FC236}">
                  <a16:creationId xmlns:a16="http://schemas.microsoft.com/office/drawing/2014/main" id="{F500F0AC-44BC-89C6-4626-0F0182CA242A}"/>
                </a:ext>
              </a:extLst>
            </p:cNvPr>
            <p:cNvSpPr/>
            <p:nvPr/>
          </p:nvSpPr>
          <p:spPr bwMode="auto">
            <a:xfrm>
              <a:off x="3176087" y="4259464"/>
              <a:ext cx="200222" cy="318050"/>
            </a:xfrm>
            <a:custGeom>
              <a:avLst/>
              <a:gdLst>
                <a:gd name="T0" fmla="*/ 0 w 102"/>
                <a:gd name="T1" fmla="*/ 29 h 162"/>
                <a:gd name="T2" fmla="*/ 102 w 102"/>
                <a:gd name="T3" fmla="*/ 0 h 162"/>
                <a:gd name="T4" fmla="*/ 102 w 102"/>
                <a:gd name="T5" fmla="*/ 145 h 162"/>
                <a:gd name="T6" fmla="*/ 0 w 102"/>
                <a:gd name="T7" fmla="*/ 162 h 162"/>
                <a:gd name="T8" fmla="*/ 0 w 102"/>
                <a:gd name="T9" fmla="*/ 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62">
                  <a:moveTo>
                    <a:pt x="0" y="29"/>
                  </a:moveTo>
                  <a:lnTo>
                    <a:pt x="102" y="0"/>
                  </a:lnTo>
                  <a:lnTo>
                    <a:pt x="102" y="145"/>
                  </a:lnTo>
                  <a:lnTo>
                    <a:pt x="0" y="162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1" name="Freeform 136">
              <a:extLst>
                <a:ext uri="{FF2B5EF4-FFF2-40B4-BE49-F238E27FC236}">
                  <a16:creationId xmlns:a16="http://schemas.microsoft.com/office/drawing/2014/main" id="{C909FA3A-2D8F-8F48-42B9-6BBAF8A999E9}"/>
                </a:ext>
              </a:extLst>
            </p:cNvPr>
            <p:cNvSpPr/>
            <p:nvPr/>
          </p:nvSpPr>
          <p:spPr bwMode="auto">
            <a:xfrm>
              <a:off x="3176087" y="4606962"/>
              <a:ext cx="200222" cy="288601"/>
            </a:xfrm>
            <a:custGeom>
              <a:avLst/>
              <a:gdLst>
                <a:gd name="T0" fmla="*/ 0 w 102"/>
                <a:gd name="T1" fmla="*/ 14 h 147"/>
                <a:gd name="T2" fmla="*/ 102 w 102"/>
                <a:gd name="T3" fmla="*/ 0 h 147"/>
                <a:gd name="T4" fmla="*/ 102 w 102"/>
                <a:gd name="T5" fmla="*/ 146 h 147"/>
                <a:gd name="T6" fmla="*/ 0 w 102"/>
                <a:gd name="T7" fmla="*/ 147 h 147"/>
                <a:gd name="T8" fmla="*/ 0 w 102"/>
                <a:gd name="T9" fmla="*/ 1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47">
                  <a:moveTo>
                    <a:pt x="0" y="14"/>
                  </a:moveTo>
                  <a:lnTo>
                    <a:pt x="102" y="0"/>
                  </a:lnTo>
                  <a:lnTo>
                    <a:pt x="102" y="146"/>
                  </a:lnTo>
                  <a:lnTo>
                    <a:pt x="0" y="147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2" name="Freeform 137">
              <a:extLst>
                <a:ext uri="{FF2B5EF4-FFF2-40B4-BE49-F238E27FC236}">
                  <a16:creationId xmlns:a16="http://schemas.microsoft.com/office/drawing/2014/main" id="{77FA8330-D231-B6E2-CE5A-69036548C563}"/>
                </a:ext>
              </a:extLst>
            </p:cNvPr>
            <p:cNvSpPr/>
            <p:nvPr/>
          </p:nvSpPr>
          <p:spPr bwMode="auto">
            <a:xfrm>
              <a:off x="2968013" y="3083464"/>
              <a:ext cx="157037" cy="408360"/>
            </a:xfrm>
            <a:custGeom>
              <a:avLst/>
              <a:gdLst>
                <a:gd name="T0" fmla="*/ 0 w 80"/>
                <a:gd name="T1" fmla="*/ 90 h 208"/>
                <a:gd name="T2" fmla="*/ 80 w 80"/>
                <a:gd name="T3" fmla="*/ 0 h 208"/>
                <a:gd name="T4" fmla="*/ 80 w 80"/>
                <a:gd name="T5" fmla="*/ 130 h 208"/>
                <a:gd name="T6" fmla="*/ 0 w 80"/>
                <a:gd name="T7" fmla="*/ 208 h 208"/>
                <a:gd name="T8" fmla="*/ 0 w 80"/>
                <a:gd name="T9" fmla="*/ 9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08">
                  <a:moveTo>
                    <a:pt x="0" y="90"/>
                  </a:moveTo>
                  <a:lnTo>
                    <a:pt x="80" y="0"/>
                  </a:lnTo>
                  <a:lnTo>
                    <a:pt x="80" y="130"/>
                  </a:lnTo>
                  <a:lnTo>
                    <a:pt x="0" y="208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3" name="Freeform 138">
              <a:extLst>
                <a:ext uri="{FF2B5EF4-FFF2-40B4-BE49-F238E27FC236}">
                  <a16:creationId xmlns:a16="http://schemas.microsoft.com/office/drawing/2014/main" id="{53A56458-A7B4-3667-7B9E-E8E7099916DF}"/>
                </a:ext>
              </a:extLst>
            </p:cNvPr>
            <p:cNvSpPr/>
            <p:nvPr/>
          </p:nvSpPr>
          <p:spPr bwMode="auto">
            <a:xfrm>
              <a:off x="2968013" y="3393661"/>
              <a:ext cx="157037" cy="378912"/>
            </a:xfrm>
            <a:custGeom>
              <a:avLst/>
              <a:gdLst>
                <a:gd name="T0" fmla="*/ 0 w 80"/>
                <a:gd name="T1" fmla="*/ 75 h 193"/>
                <a:gd name="T2" fmla="*/ 80 w 80"/>
                <a:gd name="T3" fmla="*/ 0 h 193"/>
                <a:gd name="T4" fmla="*/ 80 w 80"/>
                <a:gd name="T5" fmla="*/ 131 h 193"/>
                <a:gd name="T6" fmla="*/ 0 w 80"/>
                <a:gd name="T7" fmla="*/ 193 h 193"/>
                <a:gd name="T8" fmla="*/ 0 w 80"/>
                <a:gd name="T9" fmla="*/ 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3">
                  <a:moveTo>
                    <a:pt x="0" y="75"/>
                  </a:moveTo>
                  <a:lnTo>
                    <a:pt x="80" y="0"/>
                  </a:lnTo>
                  <a:lnTo>
                    <a:pt x="80" y="131"/>
                  </a:lnTo>
                  <a:lnTo>
                    <a:pt x="0" y="19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4" name="Freeform 139">
              <a:extLst>
                <a:ext uri="{FF2B5EF4-FFF2-40B4-BE49-F238E27FC236}">
                  <a16:creationId xmlns:a16="http://schemas.microsoft.com/office/drawing/2014/main" id="{1126D40D-2621-D06C-38AD-DDDDC609CAD7}"/>
                </a:ext>
              </a:extLst>
            </p:cNvPr>
            <p:cNvSpPr/>
            <p:nvPr/>
          </p:nvSpPr>
          <p:spPr bwMode="auto">
            <a:xfrm>
              <a:off x="2968013" y="3705822"/>
              <a:ext cx="157037" cy="349462"/>
            </a:xfrm>
            <a:custGeom>
              <a:avLst/>
              <a:gdLst>
                <a:gd name="T0" fmla="*/ 0 w 80"/>
                <a:gd name="T1" fmla="*/ 60 h 178"/>
                <a:gd name="T2" fmla="*/ 80 w 80"/>
                <a:gd name="T3" fmla="*/ 0 h 178"/>
                <a:gd name="T4" fmla="*/ 80 w 80"/>
                <a:gd name="T5" fmla="*/ 130 h 178"/>
                <a:gd name="T6" fmla="*/ 0 w 80"/>
                <a:gd name="T7" fmla="*/ 178 h 178"/>
                <a:gd name="T8" fmla="*/ 0 w 80"/>
                <a:gd name="T9" fmla="*/ 6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8">
                  <a:moveTo>
                    <a:pt x="0" y="60"/>
                  </a:moveTo>
                  <a:lnTo>
                    <a:pt x="80" y="0"/>
                  </a:lnTo>
                  <a:lnTo>
                    <a:pt x="80" y="130"/>
                  </a:lnTo>
                  <a:lnTo>
                    <a:pt x="0" y="178"/>
                  </a:lnTo>
                  <a:lnTo>
                    <a:pt x="0" y="6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5" name="Freeform 140">
              <a:extLst>
                <a:ext uri="{FF2B5EF4-FFF2-40B4-BE49-F238E27FC236}">
                  <a16:creationId xmlns:a16="http://schemas.microsoft.com/office/drawing/2014/main" id="{FB13FC53-B50F-A438-C038-FFB602289F3C}"/>
                </a:ext>
              </a:extLst>
            </p:cNvPr>
            <p:cNvSpPr/>
            <p:nvPr/>
          </p:nvSpPr>
          <p:spPr bwMode="auto">
            <a:xfrm>
              <a:off x="2968013" y="4017981"/>
              <a:ext cx="157037" cy="318050"/>
            </a:xfrm>
            <a:custGeom>
              <a:avLst/>
              <a:gdLst>
                <a:gd name="T0" fmla="*/ 0 w 80"/>
                <a:gd name="T1" fmla="*/ 44 h 162"/>
                <a:gd name="T2" fmla="*/ 80 w 80"/>
                <a:gd name="T3" fmla="*/ 0 h 162"/>
                <a:gd name="T4" fmla="*/ 80 w 80"/>
                <a:gd name="T5" fmla="*/ 130 h 162"/>
                <a:gd name="T6" fmla="*/ 0 w 80"/>
                <a:gd name="T7" fmla="*/ 162 h 162"/>
                <a:gd name="T8" fmla="*/ 0 w 80"/>
                <a:gd name="T9" fmla="*/ 4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2">
                  <a:moveTo>
                    <a:pt x="0" y="44"/>
                  </a:moveTo>
                  <a:lnTo>
                    <a:pt x="80" y="0"/>
                  </a:lnTo>
                  <a:lnTo>
                    <a:pt x="80" y="130"/>
                  </a:lnTo>
                  <a:lnTo>
                    <a:pt x="0" y="162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6" name="Freeform 141">
              <a:extLst>
                <a:ext uri="{FF2B5EF4-FFF2-40B4-BE49-F238E27FC236}">
                  <a16:creationId xmlns:a16="http://schemas.microsoft.com/office/drawing/2014/main" id="{47901E1B-4565-757E-ABD8-FAAF625F7EBB}"/>
                </a:ext>
              </a:extLst>
            </p:cNvPr>
            <p:cNvSpPr/>
            <p:nvPr/>
          </p:nvSpPr>
          <p:spPr bwMode="auto">
            <a:xfrm>
              <a:off x="2968013" y="4328177"/>
              <a:ext cx="157037" cy="290564"/>
            </a:xfrm>
            <a:custGeom>
              <a:avLst/>
              <a:gdLst>
                <a:gd name="T0" fmla="*/ 0 w 80"/>
                <a:gd name="T1" fmla="*/ 30 h 148"/>
                <a:gd name="T2" fmla="*/ 80 w 80"/>
                <a:gd name="T3" fmla="*/ 0 h 148"/>
                <a:gd name="T4" fmla="*/ 80 w 80"/>
                <a:gd name="T5" fmla="*/ 131 h 148"/>
                <a:gd name="T6" fmla="*/ 0 w 80"/>
                <a:gd name="T7" fmla="*/ 148 h 148"/>
                <a:gd name="T8" fmla="*/ 0 w 80"/>
                <a:gd name="T9" fmla="*/ 3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48">
                  <a:moveTo>
                    <a:pt x="0" y="30"/>
                  </a:moveTo>
                  <a:lnTo>
                    <a:pt x="80" y="0"/>
                  </a:lnTo>
                  <a:lnTo>
                    <a:pt x="80" y="131"/>
                  </a:lnTo>
                  <a:lnTo>
                    <a:pt x="0" y="148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7" name="Freeform 142">
              <a:extLst>
                <a:ext uri="{FF2B5EF4-FFF2-40B4-BE49-F238E27FC236}">
                  <a16:creationId xmlns:a16="http://schemas.microsoft.com/office/drawing/2014/main" id="{D30F3C9B-6274-F369-69BA-1E8B97943359}"/>
                </a:ext>
              </a:extLst>
            </p:cNvPr>
            <p:cNvSpPr/>
            <p:nvPr/>
          </p:nvSpPr>
          <p:spPr bwMode="auto">
            <a:xfrm>
              <a:off x="2968013" y="4640338"/>
              <a:ext cx="157037" cy="259151"/>
            </a:xfrm>
            <a:custGeom>
              <a:avLst/>
              <a:gdLst>
                <a:gd name="T0" fmla="*/ 0 w 80"/>
                <a:gd name="T1" fmla="*/ 14 h 132"/>
                <a:gd name="T2" fmla="*/ 80 w 80"/>
                <a:gd name="T3" fmla="*/ 0 h 132"/>
                <a:gd name="T4" fmla="*/ 80 w 80"/>
                <a:gd name="T5" fmla="*/ 131 h 132"/>
                <a:gd name="T6" fmla="*/ 0 w 80"/>
                <a:gd name="T7" fmla="*/ 132 h 132"/>
                <a:gd name="T8" fmla="*/ 0 w 80"/>
                <a:gd name="T9" fmla="*/ 1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32">
                  <a:moveTo>
                    <a:pt x="0" y="14"/>
                  </a:moveTo>
                  <a:lnTo>
                    <a:pt x="80" y="0"/>
                  </a:lnTo>
                  <a:lnTo>
                    <a:pt x="80" y="131"/>
                  </a:lnTo>
                  <a:lnTo>
                    <a:pt x="0" y="132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8" name="Freeform 143">
              <a:extLst>
                <a:ext uri="{FF2B5EF4-FFF2-40B4-BE49-F238E27FC236}">
                  <a16:creationId xmlns:a16="http://schemas.microsoft.com/office/drawing/2014/main" id="{F6A66D34-999E-A1C5-60EC-2CF4E92902F6}"/>
                </a:ext>
              </a:extLst>
            </p:cNvPr>
            <p:cNvSpPr/>
            <p:nvPr/>
          </p:nvSpPr>
          <p:spPr bwMode="auto">
            <a:xfrm>
              <a:off x="2816865" y="3303351"/>
              <a:ext cx="111890" cy="378912"/>
            </a:xfrm>
            <a:custGeom>
              <a:avLst/>
              <a:gdLst>
                <a:gd name="T0" fmla="*/ 0 w 57"/>
                <a:gd name="T1" fmla="*/ 90 h 193"/>
                <a:gd name="T2" fmla="*/ 57 w 57"/>
                <a:gd name="T3" fmla="*/ 0 h 193"/>
                <a:gd name="T4" fmla="*/ 57 w 57"/>
                <a:gd name="T5" fmla="*/ 115 h 193"/>
                <a:gd name="T6" fmla="*/ 0 w 57"/>
                <a:gd name="T7" fmla="*/ 193 h 193"/>
                <a:gd name="T8" fmla="*/ 0 w 57"/>
                <a:gd name="T9" fmla="*/ 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93">
                  <a:moveTo>
                    <a:pt x="0" y="90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93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19" name="Freeform 144">
              <a:extLst>
                <a:ext uri="{FF2B5EF4-FFF2-40B4-BE49-F238E27FC236}">
                  <a16:creationId xmlns:a16="http://schemas.microsoft.com/office/drawing/2014/main" id="{D7CF1CE1-A229-BAC2-B943-F8DC12E98385}"/>
                </a:ext>
              </a:extLst>
            </p:cNvPr>
            <p:cNvSpPr/>
            <p:nvPr/>
          </p:nvSpPr>
          <p:spPr bwMode="auto">
            <a:xfrm>
              <a:off x="2816865" y="3578209"/>
              <a:ext cx="111890" cy="347499"/>
            </a:xfrm>
            <a:custGeom>
              <a:avLst/>
              <a:gdLst>
                <a:gd name="T0" fmla="*/ 0 w 57"/>
                <a:gd name="T1" fmla="*/ 75 h 177"/>
                <a:gd name="T2" fmla="*/ 57 w 57"/>
                <a:gd name="T3" fmla="*/ 0 h 177"/>
                <a:gd name="T4" fmla="*/ 57 w 57"/>
                <a:gd name="T5" fmla="*/ 115 h 177"/>
                <a:gd name="T6" fmla="*/ 0 w 57"/>
                <a:gd name="T7" fmla="*/ 177 h 177"/>
                <a:gd name="T8" fmla="*/ 0 w 57"/>
                <a:gd name="T9" fmla="*/ 7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77">
                  <a:moveTo>
                    <a:pt x="0" y="75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77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0" name="Freeform 145">
              <a:extLst>
                <a:ext uri="{FF2B5EF4-FFF2-40B4-BE49-F238E27FC236}">
                  <a16:creationId xmlns:a16="http://schemas.microsoft.com/office/drawing/2014/main" id="{E251D5D2-57E1-A06F-9283-8399A55EA5C7}"/>
                </a:ext>
              </a:extLst>
            </p:cNvPr>
            <p:cNvSpPr/>
            <p:nvPr/>
          </p:nvSpPr>
          <p:spPr bwMode="auto">
            <a:xfrm>
              <a:off x="2816865" y="3853066"/>
              <a:ext cx="111890" cy="318050"/>
            </a:xfrm>
            <a:custGeom>
              <a:avLst/>
              <a:gdLst>
                <a:gd name="T0" fmla="*/ 0 w 57"/>
                <a:gd name="T1" fmla="*/ 59 h 162"/>
                <a:gd name="T2" fmla="*/ 57 w 57"/>
                <a:gd name="T3" fmla="*/ 0 h 162"/>
                <a:gd name="T4" fmla="*/ 57 w 57"/>
                <a:gd name="T5" fmla="*/ 114 h 162"/>
                <a:gd name="T6" fmla="*/ 0 w 57"/>
                <a:gd name="T7" fmla="*/ 162 h 162"/>
                <a:gd name="T8" fmla="*/ 0 w 57"/>
                <a:gd name="T9" fmla="*/ 5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62">
                  <a:moveTo>
                    <a:pt x="0" y="59"/>
                  </a:moveTo>
                  <a:lnTo>
                    <a:pt x="57" y="0"/>
                  </a:lnTo>
                  <a:lnTo>
                    <a:pt x="57" y="114"/>
                  </a:lnTo>
                  <a:lnTo>
                    <a:pt x="0" y="162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1" name="Freeform 146">
              <a:extLst>
                <a:ext uri="{FF2B5EF4-FFF2-40B4-BE49-F238E27FC236}">
                  <a16:creationId xmlns:a16="http://schemas.microsoft.com/office/drawing/2014/main" id="{5090D015-7E6B-663A-A272-49BC0D2AA3DE}"/>
                </a:ext>
              </a:extLst>
            </p:cNvPr>
            <p:cNvSpPr/>
            <p:nvPr/>
          </p:nvSpPr>
          <p:spPr bwMode="auto">
            <a:xfrm>
              <a:off x="2816865" y="4125962"/>
              <a:ext cx="111890" cy="288601"/>
            </a:xfrm>
            <a:custGeom>
              <a:avLst/>
              <a:gdLst>
                <a:gd name="T0" fmla="*/ 0 w 57"/>
                <a:gd name="T1" fmla="*/ 45 h 147"/>
                <a:gd name="T2" fmla="*/ 57 w 57"/>
                <a:gd name="T3" fmla="*/ 0 h 147"/>
                <a:gd name="T4" fmla="*/ 57 w 57"/>
                <a:gd name="T5" fmla="*/ 115 h 147"/>
                <a:gd name="T6" fmla="*/ 0 w 57"/>
                <a:gd name="T7" fmla="*/ 147 h 147"/>
                <a:gd name="T8" fmla="*/ 0 w 57"/>
                <a:gd name="T9" fmla="*/ 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47">
                  <a:moveTo>
                    <a:pt x="0" y="45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47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2" name="Freeform 147">
              <a:extLst>
                <a:ext uri="{FF2B5EF4-FFF2-40B4-BE49-F238E27FC236}">
                  <a16:creationId xmlns:a16="http://schemas.microsoft.com/office/drawing/2014/main" id="{AA280339-6E89-330B-5104-29F09F4CAADB}"/>
                </a:ext>
              </a:extLst>
            </p:cNvPr>
            <p:cNvSpPr/>
            <p:nvPr/>
          </p:nvSpPr>
          <p:spPr bwMode="auto">
            <a:xfrm>
              <a:off x="2816865" y="4400819"/>
              <a:ext cx="111890" cy="257189"/>
            </a:xfrm>
            <a:custGeom>
              <a:avLst/>
              <a:gdLst>
                <a:gd name="T0" fmla="*/ 0 w 57"/>
                <a:gd name="T1" fmla="*/ 29 h 131"/>
                <a:gd name="T2" fmla="*/ 57 w 57"/>
                <a:gd name="T3" fmla="*/ 0 h 131"/>
                <a:gd name="T4" fmla="*/ 57 w 57"/>
                <a:gd name="T5" fmla="*/ 115 h 131"/>
                <a:gd name="T6" fmla="*/ 0 w 57"/>
                <a:gd name="T7" fmla="*/ 131 h 131"/>
                <a:gd name="T8" fmla="*/ 0 w 57"/>
                <a:gd name="T9" fmla="*/ 2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31">
                  <a:moveTo>
                    <a:pt x="0" y="29"/>
                  </a:moveTo>
                  <a:lnTo>
                    <a:pt x="57" y="0"/>
                  </a:lnTo>
                  <a:lnTo>
                    <a:pt x="57" y="115"/>
                  </a:lnTo>
                  <a:lnTo>
                    <a:pt x="0" y="131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3" name="Freeform 148">
              <a:extLst>
                <a:ext uri="{FF2B5EF4-FFF2-40B4-BE49-F238E27FC236}">
                  <a16:creationId xmlns:a16="http://schemas.microsoft.com/office/drawing/2014/main" id="{BE9F643F-7117-E6B9-75F6-2203E3777263}"/>
                </a:ext>
              </a:extLst>
            </p:cNvPr>
            <p:cNvSpPr/>
            <p:nvPr/>
          </p:nvSpPr>
          <p:spPr bwMode="auto">
            <a:xfrm>
              <a:off x="2816865" y="4675677"/>
              <a:ext cx="111890" cy="227739"/>
            </a:xfrm>
            <a:custGeom>
              <a:avLst/>
              <a:gdLst>
                <a:gd name="T0" fmla="*/ 0 w 57"/>
                <a:gd name="T1" fmla="*/ 13 h 116"/>
                <a:gd name="T2" fmla="*/ 57 w 57"/>
                <a:gd name="T3" fmla="*/ 0 h 116"/>
                <a:gd name="T4" fmla="*/ 57 w 57"/>
                <a:gd name="T5" fmla="*/ 114 h 116"/>
                <a:gd name="T6" fmla="*/ 0 w 57"/>
                <a:gd name="T7" fmla="*/ 116 h 116"/>
                <a:gd name="T8" fmla="*/ 0 w 57"/>
                <a:gd name="T9" fmla="*/ 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6">
                  <a:moveTo>
                    <a:pt x="0" y="13"/>
                  </a:moveTo>
                  <a:lnTo>
                    <a:pt x="57" y="0"/>
                  </a:lnTo>
                  <a:lnTo>
                    <a:pt x="57" y="114"/>
                  </a:lnTo>
                  <a:lnTo>
                    <a:pt x="0" y="116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4" name="Rectangle 149">
              <a:extLst>
                <a:ext uri="{FF2B5EF4-FFF2-40B4-BE49-F238E27FC236}">
                  <a16:creationId xmlns:a16="http://schemas.microsoft.com/office/drawing/2014/main" id="{A871CF0D-1B45-466C-C3CE-A6E8770E0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470119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5" name="Rectangle 150">
              <a:extLst>
                <a:ext uri="{FF2B5EF4-FFF2-40B4-BE49-F238E27FC236}">
                  <a16:creationId xmlns:a16="http://schemas.microsoft.com/office/drawing/2014/main" id="{DD3FFBD0-716B-2428-9BA7-7EFEB575E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4455791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6" name="Rectangle 151">
              <a:extLst>
                <a:ext uri="{FF2B5EF4-FFF2-40B4-BE49-F238E27FC236}">
                  <a16:creationId xmlns:a16="http://schemas.microsoft.com/office/drawing/2014/main" id="{51B30574-3D11-7815-684F-E9D05F118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4212345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7" name="Rectangle 152">
              <a:extLst>
                <a:ext uri="{FF2B5EF4-FFF2-40B4-BE49-F238E27FC236}">
                  <a16:creationId xmlns:a16="http://schemas.microsoft.com/office/drawing/2014/main" id="{137EC499-8C9C-006C-74CE-AF12FFBA8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3966936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8" name="Rectangle 153">
              <a:extLst>
                <a:ext uri="{FF2B5EF4-FFF2-40B4-BE49-F238E27FC236}">
                  <a16:creationId xmlns:a16="http://schemas.microsoft.com/office/drawing/2014/main" id="{A36FE422-BEFC-6CDE-677A-84B8E5BE2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372152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29" name="Rectangle 154">
              <a:extLst>
                <a:ext uri="{FF2B5EF4-FFF2-40B4-BE49-F238E27FC236}">
                  <a16:creationId xmlns:a16="http://schemas.microsoft.com/office/drawing/2014/main" id="{9DB09767-7E04-27A9-0B70-583C9D512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457" y="3476119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0" name="Rectangle 155">
              <a:extLst>
                <a:ext uri="{FF2B5EF4-FFF2-40B4-BE49-F238E27FC236}">
                  <a16:creationId xmlns:a16="http://schemas.microsoft.com/office/drawing/2014/main" id="{7C01B173-BE49-387A-855D-73AC64963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470119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1" name="Rectangle 156">
              <a:extLst>
                <a:ext uri="{FF2B5EF4-FFF2-40B4-BE49-F238E27FC236}">
                  <a16:creationId xmlns:a16="http://schemas.microsoft.com/office/drawing/2014/main" id="{C83B5249-A853-B820-1FC3-C2A5A027C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4455791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2" name="Rectangle 157">
              <a:extLst>
                <a:ext uri="{FF2B5EF4-FFF2-40B4-BE49-F238E27FC236}">
                  <a16:creationId xmlns:a16="http://schemas.microsoft.com/office/drawing/2014/main" id="{233F4F07-CD18-DB4B-CD54-9B0914DD8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4212345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3" name="Rectangle 158">
              <a:extLst>
                <a:ext uri="{FF2B5EF4-FFF2-40B4-BE49-F238E27FC236}">
                  <a16:creationId xmlns:a16="http://schemas.microsoft.com/office/drawing/2014/main" id="{9C525F31-2BE6-5839-681B-15DD48D24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3966936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4" name="Rectangle 159">
              <a:extLst>
                <a:ext uri="{FF2B5EF4-FFF2-40B4-BE49-F238E27FC236}">
                  <a16:creationId xmlns:a16="http://schemas.microsoft.com/office/drawing/2014/main" id="{28C47109-E959-46D4-1DC8-D6AA22092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372152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5" name="Rectangle 160">
              <a:extLst>
                <a:ext uri="{FF2B5EF4-FFF2-40B4-BE49-F238E27FC236}">
                  <a16:creationId xmlns:a16="http://schemas.microsoft.com/office/drawing/2014/main" id="{ADD7B97C-548C-6E49-0D03-26EFC09FA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160" y="3476119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6" name="Rectangle 161">
              <a:extLst>
                <a:ext uri="{FF2B5EF4-FFF2-40B4-BE49-F238E27FC236}">
                  <a16:creationId xmlns:a16="http://schemas.microsoft.com/office/drawing/2014/main" id="{292894EB-EEB2-8C85-AEA6-502544AC9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470119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7" name="Rectangle 162">
              <a:extLst>
                <a:ext uri="{FF2B5EF4-FFF2-40B4-BE49-F238E27FC236}">
                  <a16:creationId xmlns:a16="http://schemas.microsoft.com/office/drawing/2014/main" id="{0F9CDC9B-E9E1-2488-4A25-E542828AD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4455791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8" name="Rectangle 163">
              <a:extLst>
                <a:ext uri="{FF2B5EF4-FFF2-40B4-BE49-F238E27FC236}">
                  <a16:creationId xmlns:a16="http://schemas.microsoft.com/office/drawing/2014/main" id="{CA669F1E-0249-1D0C-D269-B391BA834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4212345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39" name="Rectangle 164">
              <a:extLst>
                <a:ext uri="{FF2B5EF4-FFF2-40B4-BE49-F238E27FC236}">
                  <a16:creationId xmlns:a16="http://schemas.microsoft.com/office/drawing/2014/main" id="{571CCB52-2A3A-22A4-5F8E-A8D68E62E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3966936"/>
              <a:ext cx="200222" cy="2002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0" name="Rectangle 165">
              <a:extLst>
                <a:ext uri="{FF2B5EF4-FFF2-40B4-BE49-F238E27FC236}">
                  <a16:creationId xmlns:a16="http://schemas.microsoft.com/office/drawing/2014/main" id="{E853E4B6-E9BA-F178-D9DC-E8DB25876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3721528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1" name="Rectangle 166">
              <a:extLst>
                <a:ext uri="{FF2B5EF4-FFF2-40B4-BE49-F238E27FC236}">
                  <a16:creationId xmlns:a16="http://schemas.microsoft.com/office/drawing/2014/main" id="{D12D288F-C553-9437-B406-A6888A3AF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00" y="3476119"/>
              <a:ext cx="200222" cy="2022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2" name="Freeform 167">
              <a:extLst>
                <a:ext uri="{FF2B5EF4-FFF2-40B4-BE49-F238E27FC236}">
                  <a16:creationId xmlns:a16="http://schemas.microsoft.com/office/drawing/2014/main" id="{51E085B3-B525-8C0E-A171-BE6803A30663}"/>
                </a:ext>
              </a:extLst>
            </p:cNvPr>
            <p:cNvSpPr/>
            <p:nvPr/>
          </p:nvSpPr>
          <p:spPr bwMode="auto">
            <a:xfrm>
              <a:off x="1888381" y="3476119"/>
              <a:ext cx="141334" cy="308234"/>
            </a:xfrm>
            <a:custGeom>
              <a:avLst/>
              <a:gdLst>
                <a:gd name="T0" fmla="*/ 0 w 72"/>
                <a:gd name="T1" fmla="*/ 63 h 157"/>
                <a:gd name="T2" fmla="*/ 72 w 72"/>
                <a:gd name="T3" fmla="*/ 0 h 157"/>
                <a:gd name="T4" fmla="*/ 72 w 72"/>
                <a:gd name="T5" fmla="*/ 103 h 157"/>
                <a:gd name="T6" fmla="*/ 0 w 72"/>
                <a:gd name="T7" fmla="*/ 157 h 157"/>
                <a:gd name="T8" fmla="*/ 0 w 72"/>
                <a:gd name="T9" fmla="*/ 6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57">
                  <a:moveTo>
                    <a:pt x="0" y="63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5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3" name="Freeform 168">
              <a:extLst>
                <a:ext uri="{FF2B5EF4-FFF2-40B4-BE49-F238E27FC236}">
                  <a16:creationId xmlns:a16="http://schemas.microsoft.com/office/drawing/2014/main" id="{500D4CA4-C8FA-C660-7803-DD2777A534F2}"/>
                </a:ext>
              </a:extLst>
            </p:cNvPr>
            <p:cNvSpPr/>
            <p:nvPr/>
          </p:nvSpPr>
          <p:spPr bwMode="auto">
            <a:xfrm>
              <a:off x="1888381" y="3721528"/>
              <a:ext cx="141334" cy="286637"/>
            </a:xfrm>
            <a:custGeom>
              <a:avLst/>
              <a:gdLst>
                <a:gd name="T0" fmla="*/ 0 w 72"/>
                <a:gd name="T1" fmla="*/ 53 h 146"/>
                <a:gd name="T2" fmla="*/ 72 w 72"/>
                <a:gd name="T3" fmla="*/ 0 h 146"/>
                <a:gd name="T4" fmla="*/ 72 w 72"/>
                <a:gd name="T5" fmla="*/ 103 h 146"/>
                <a:gd name="T6" fmla="*/ 0 w 72"/>
                <a:gd name="T7" fmla="*/ 146 h 146"/>
                <a:gd name="T8" fmla="*/ 0 w 72"/>
                <a:gd name="T9" fmla="*/ 5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46">
                  <a:moveTo>
                    <a:pt x="0" y="53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46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4" name="Freeform 169">
              <a:extLst>
                <a:ext uri="{FF2B5EF4-FFF2-40B4-BE49-F238E27FC236}">
                  <a16:creationId xmlns:a16="http://schemas.microsoft.com/office/drawing/2014/main" id="{E21BFCEA-6128-2736-90AF-0171C5F84EE7}"/>
                </a:ext>
              </a:extLst>
            </p:cNvPr>
            <p:cNvSpPr/>
            <p:nvPr/>
          </p:nvSpPr>
          <p:spPr bwMode="auto">
            <a:xfrm>
              <a:off x="1888381" y="3966936"/>
              <a:ext cx="141334" cy="267005"/>
            </a:xfrm>
            <a:custGeom>
              <a:avLst/>
              <a:gdLst>
                <a:gd name="T0" fmla="*/ 0 w 72"/>
                <a:gd name="T1" fmla="*/ 42 h 136"/>
                <a:gd name="T2" fmla="*/ 72 w 72"/>
                <a:gd name="T3" fmla="*/ 0 h 136"/>
                <a:gd name="T4" fmla="*/ 72 w 72"/>
                <a:gd name="T5" fmla="*/ 102 h 136"/>
                <a:gd name="T6" fmla="*/ 0 w 72"/>
                <a:gd name="T7" fmla="*/ 136 h 136"/>
                <a:gd name="T8" fmla="*/ 0 w 72"/>
                <a:gd name="T9" fmla="*/ 4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36">
                  <a:moveTo>
                    <a:pt x="0" y="42"/>
                  </a:moveTo>
                  <a:lnTo>
                    <a:pt x="72" y="0"/>
                  </a:lnTo>
                  <a:lnTo>
                    <a:pt x="72" y="102"/>
                  </a:lnTo>
                  <a:lnTo>
                    <a:pt x="0" y="136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5" name="Freeform 170">
              <a:extLst>
                <a:ext uri="{FF2B5EF4-FFF2-40B4-BE49-F238E27FC236}">
                  <a16:creationId xmlns:a16="http://schemas.microsoft.com/office/drawing/2014/main" id="{88E5D16E-1B30-16DA-7E70-735DDD6C2EA1}"/>
                </a:ext>
              </a:extLst>
            </p:cNvPr>
            <p:cNvSpPr/>
            <p:nvPr/>
          </p:nvSpPr>
          <p:spPr bwMode="auto">
            <a:xfrm>
              <a:off x="1888381" y="4212345"/>
              <a:ext cx="141334" cy="243445"/>
            </a:xfrm>
            <a:custGeom>
              <a:avLst/>
              <a:gdLst>
                <a:gd name="T0" fmla="*/ 0 w 72"/>
                <a:gd name="T1" fmla="*/ 31 h 124"/>
                <a:gd name="T2" fmla="*/ 72 w 72"/>
                <a:gd name="T3" fmla="*/ 0 h 124"/>
                <a:gd name="T4" fmla="*/ 72 w 72"/>
                <a:gd name="T5" fmla="*/ 102 h 124"/>
                <a:gd name="T6" fmla="*/ 0 w 72"/>
                <a:gd name="T7" fmla="*/ 124 h 124"/>
                <a:gd name="T8" fmla="*/ 0 w 72"/>
                <a:gd name="T9" fmla="*/ 3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4">
                  <a:moveTo>
                    <a:pt x="0" y="31"/>
                  </a:moveTo>
                  <a:lnTo>
                    <a:pt x="72" y="0"/>
                  </a:lnTo>
                  <a:lnTo>
                    <a:pt x="72" y="102"/>
                  </a:lnTo>
                  <a:lnTo>
                    <a:pt x="0" y="124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6" name="Freeform 171">
              <a:extLst>
                <a:ext uri="{FF2B5EF4-FFF2-40B4-BE49-F238E27FC236}">
                  <a16:creationId xmlns:a16="http://schemas.microsoft.com/office/drawing/2014/main" id="{4B56C2E6-2947-5599-9769-2CB2AFCDEA05}"/>
                </a:ext>
              </a:extLst>
            </p:cNvPr>
            <p:cNvSpPr/>
            <p:nvPr/>
          </p:nvSpPr>
          <p:spPr bwMode="auto">
            <a:xfrm>
              <a:off x="1888381" y="4455791"/>
              <a:ext cx="141334" cy="225776"/>
            </a:xfrm>
            <a:custGeom>
              <a:avLst/>
              <a:gdLst>
                <a:gd name="T0" fmla="*/ 0 w 72"/>
                <a:gd name="T1" fmla="*/ 21 h 115"/>
                <a:gd name="T2" fmla="*/ 72 w 72"/>
                <a:gd name="T3" fmla="*/ 0 h 115"/>
                <a:gd name="T4" fmla="*/ 72 w 72"/>
                <a:gd name="T5" fmla="*/ 103 h 115"/>
                <a:gd name="T6" fmla="*/ 0 w 72"/>
                <a:gd name="T7" fmla="*/ 115 h 115"/>
                <a:gd name="T8" fmla="*/ 0 w 72"/>
                <a:gd name="T9" fmla="*/ 2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5">
                  <a:moveTo>
                    <a:pt x="0" y="21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1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7" name="Freeform 172">
              <a:extLst>
                <a:ext uri="{FF2B5EF4-FFF2-40B4-BE49-F238E27FC236}">
                  <a16:creationId xmlns:a16="http://schemas.microsoft.com/office/drawing/2014/main" id="{4F89688E-C0E2-CDE9-971E-0DA1AEFB304B}"/>
                </a:ext>
              </a:extLst>
            </p:cNvPr>
            <p:cNvSpPr/>
            <p:nvPr/>
          </p:nvSpPr>
          <p:spPr bwMode="auto">
            <a:xfrm>
              <a:off x="1888381" y="4701199"/>
              <a:ext cx="141334" cy="204180"/>
            </a:xfrm>
            <a:custGeom>
              <a:avLst/>
              <a:gdLst>
                <a:gd name="T0" fmla="*/ 0 w 72"/>
                <a:gd name="T1" fmla="*/ 10 h 104"/>
                <a:gd name="T2" fmla="*/ 72 w 72"/>
                <a:gd name="T3" fmla="*/ 0 h 104"/>
                <a:gd name="T4" fmla="*/ 72 w 72"/>
                <a:gd name="T5" fmla="*/ 103 h 104"/>
                <a:gd name="T6" fmla="*/ 0 w 72"/>
                <a:gd name="T7" fmla="*/ 104 h 104"/>
                <a:gd name="T8" fmla="*/ 0 w 72"/>
                <a:gd name="T9" fmla="*/ 1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04">
                  <a:moveTo>
                    <a:pt x="0" y="10"/>
                  </a:moveTo>
                  <a:lnTo>
                    <a:pt x="72" y="0"/>
                  </a:lnTo>
                  <a:lnTo>
                    <a:pt x="72" y="103"/>
                  </a:lnTo>
                  <a:lnTo>
                    <a:pt x="0" y="10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8" name="Freeform 173">
              <a:extLst>
                <a:ext uri="{FF2B5EF4-FFF2-40B4-BE49-F238E27FC236}">
                  <a16:creationId xmlns:a16="http://schemas.microsoft.com/office/drawing/2014/main" id="{DB64BAC0-7500-B234-20FC-40BAFAF45BA0}"/>
                </a:ext>
              </a:extLst>
            </p:cNvPr>
            <p:cNvSpPr/>
            <p:nvPr/>
          </p:nvSpPr>
          <p:spPr bwMode="auto">
            <a:xfrm>
              <a:off x="1743122" y="3631217"/>
              <a:ext cx="109926" cy="286637"/>
            </a:xfrm>
            <a:custGeom>
              <a:avLst/>
              <a:gdLst>
                <a:gd name="T0" fmla="*/ 0 w 56"/>
                <a:gd name="T1" fmla="*/ 64 h 146"/>
                <a:gd name="T2" fmla="*/ 56 w 56"/>
                <a:gd name="T3" fmla="*/ 0 h 146"/>
                <a:gd name="T4" fmla="*/ 56 w 56"/>
                <a:gd name="T5" fmla="*/ 92 h 146"/>
                <a:gd name="T6" fmla="*/ 0 w 56"/>
                <a:gd name="T7" fmla="*/ 146 h 146"/>
                <a:gd name="T8" fmla="*/ 0 w 56"/>
                <a:gd name="T9" fmla="*/ 6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6">
                  <a:moveTo>
                    <a:pt x="0" y="64"/>
                  </a:moveTo>
                  <a:lnTo>
                    <a:pt x="56" y="0"/>
                  </a:lnTo>
                  <a:lnTo>
                    <a:pt x="56" y="92"/>
                  </a:lnTo>
                  <a:lnTo>
                    <a:pt x="0" y="14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49" name="Freeform 174">
              <a:extLst>
                <a:ext uri="{FF2B5EF4-FFF2-40B4-BE49-F238E27FC236}">
                  <a16:creationId xmlns:a16="http://schemas.microsoft.com/office/drawing/2014/main" id="{7E28569B-55C3-E196-1C89-70C1E10D7CE0}"/>
                </a:ext>
              </a:extLst>
            </p:cNvPr>
            <p:cNvSpPr/>
            <p:nvPr/>
          </p:nvSpPr>
          <p:spPr bwMode="auto">
            <a:xfrm>
              <a:off x="1743122" y="3851103"/>
              <a:ext cx="109926" cy="265042"/>
            </a:xfrm>
            <a:custGeom>
              <a:avLst/>
              <a:gdLst>
                <a:gd name="T0" fmla="*/ 0 w 56"/>
                <a:gd name="T1" fmla="*/ 52 h 135"/>
                <a:gd name="T2" fmla="*/ 56 w 56"/>
                <a:gd name="T3" fmla="*/ 0 h 135"/>
                <a:gd name="T4" fmla="*/ 56 w 56"/>
                <a:gd name="T5" fmla="*/ 91 h 135"/>
                <a:gd name="T6" fmla="*/ 0 w 56"/>
                <a:gd name="T7" fmla="*/ 135 h 135"/>
                <a:gd name="T8" fmla="*/ 0 w 56"/>
                <a:gd name="T9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5">
                  <a:moveTo>
                    <a:pt x="0" y="52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35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0" name="Freeform 175">
              <a:extLst>
                <a:ext uri="{FF2B5EF4-FFF2-40B4-BE49-F238E27FC236}">
                  <a16:creationId xmlns:a16="http://schemas.microsoft.com/office/drawing/2014/main" id="{A9A04467-A119-CC50-B687-E2F38307006E}"/>
                </a:ext>
              </a:extLst>
            </p:cNvPr>
            <p:cNvSpPr/>
            <p:nvPr/>
          </p:nvSpPr>
          <p:spPr bwMode="auto">
            <a:xfrm>
              <a:off x="1743122" y="4069026"/>
              <a:ext cx="109926" cy="245409"/>
            </a:xfrm>
            <a:custGeom>
              <a:avLst/>
              <a:gdLst>
                <a:gd name="T0" fmla="*/ 0 w 56"/>
                <a:gd name="T1" fmla="*/ 42 h 125"/>
                <a:gd name="T2" fmla="*/ 56 w 56"/>
                <a:gd name="T3" fmla="*/ 0 h 125"/>
                <a:gd name="T4" fmla="*/ 56 w 56"/>
                <a:gd name="T5" fmla="*/ 91 h 125"/>
                <a:gd name="T6" fmla="*/ 0 w 56"/>
                <a:gd name="T7" fmla="*/ 125 h 125"/>
                <a:gd name="T8" fmla="*/ 0 w 56"/>
                <a:gd name="T9" fmla="*/ 4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25">
                  <a:moveTo>
                    <a:pt x="0" y="42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25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1" name="Freeform 176">
              <a:extLst>
                <a:ext uri="{FF2B5EF4-FFF2-40B4-BE49-F238E27FC236}">
                  <a16:creationId xmlns:a16="http://schemas.microsoft.com/office/drawing/2014/main" id="{6ABC6966-1237-3291-1ED8-F0850FF55EFF}"/>
                </a:ext>
              </a:extLst>
            </p:cNvPr>
            <p:cNvSpPr/>
            <p:nvPr/>
          </p:nvSpPr>
          <p:spPr bwMode="auto">
            <a:xfrm>
              <a:off x="1743122" y="4288912"/>
              <a:ext cx="109926" cy="223813"/>
            </a:xfrm>
            <a:custGeom>
              <a:avLst/>
              <a:gdLst>
                <a:gd name="T0" fmla="*/ 0 w 56"/>
                <a:gd name="T1" fmla="*/ 31 h 114"/>
                <a:gd name="T2" fmla="*/ 56 w 56"/>
                <a:gd name="T3" fmla="*/ 0 h 114"/>
                <a:gd name="T4" fmla="*/ 56 w 56"/>
                <a:gd name="T5" fmla="*/ 91 h 114"/>
                <a:gd name="T6" fmla="*/ 0 w 56"/>
                <a:gd name="T7" fmla="*/ 114 h 114"/>
                <a:gd name="T8" fmla="*/ 0 w 56"/>
                <a:gd name="T9" fmla="*/ 3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14">
                  <a:moveTo>
                    <a:pt x="0" y="31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14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2" name="Freeform 177">
              <a:extLst>
                <a:ext uri="{FF2B5EF4-FFF2-40B4-BE49-F238E27FC236}">
                  <a16:creationId xmlns:a16="http://schemas.microsoft.com/office/drawing/2014/main" id="{E69A35C8-CDC5-E0CA-27B5-84CC74AB4978}"/>
                </a:ext>
              </a:extLst>
            </p:cNvPr>
            <p:cNvSpPr/>
            <p:nvPr/>
          </p:nvSpPr>
          <p:spPr bwMode="auto">
            <a:xfrm>
              <a:off x="1743122" y="4506836"/>
              <a:ext cx="109926" cy="202217"/>
            </a:xfrm>
            <a:custGeom>
              <a:avLst/>
              <a:gdLst>
                <a:gd name="T0" fmla="*/ 0 w 56"/>
                <a:gd name="T1" fmla="*/ 20 h 103"/>
                <a:gd name="T2" fmla="*/ 56 w 56"/>
                <a:gd name="T3" fmla="*/ 0 h 103"/>
                <a:gd name="T4" fmla="*/ 56 w 56"/>
                <a:gd name="T5" fmla="*/ 91 h 103"/>
                <a:gd name="T6" fmla="*/ 0 w 56"/>
                <a:gd name="T7" fmla="*/ 103 h 103"/>
                <a:gd name="T8" fmla="*/ 0 w 56"/>
                <a:gd name="T9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03">
                  <a:moveTo>
                    <a:pt x="0" y="20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103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3" name="Freeform 178">
              <a:extLst>
                <a:ext uri="{FF2B5EF4-FFF2-40B4-BE49-F238E27FC236}">
                  <a16:creationId xmlns:a16="http://schemas.microsoft.com/office/drawing/2014/main" id="{DB7B3F60-112A-C6EB-686A-2BB3477D09FB}"/>
                </a:ext>
              </a:extLst>
            </p:cNvPr>
            <p:cNvSpPr/>
            <p:nvPr/>
          </p:nvSpPr>
          <p:spPr bwMode="auto">
            <a:xfrm>
              <a:off x="1743122" y="4726722"/>
              <a:ext cx="109926" cy="180621"/>
            </a:xfrm>
            <a:custGeom>
              <a:avLst/>
              <a:gdLst>
                <a:gd name="T0" fmla="*/ 0 w 56"/>
                <a:gd name="T1" fmla="*/ 9 h 92"/>
                <a:gd name="T2" fmla="*/ 56 w 56"/>
                <a:gd name="T3" fmla="*/ 0 h 92"/>
                <a:gd name="T4" fmla="*/ 56 w 56"/>
                <a:gd name="T5" fmla="*/ 91 h 92"/>
                <a:gd name="T6" fmla="*/ 0 w 56"/>
                <a:gd name="T7" fmla="*/ 92 h 92"/>
                <a:gd name="T8" fmla="*/ 0 w 56"/>
                <a:gd name="T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2">
                  <a:moveTo>
                    <a:pt x="0" y="9"/>
                  </a:moveTo>
                  <a:lnTo>
                    <a:pt x="56" y="0"/>
                  </a:lnTo>
                  <a:lnTo>
                    <a:pt x="56" y="91"/>
                  </a:lnTo>
                  <a:lnTo>
                    <a:pt x="0" y="92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4" name="Freeform 179">
              <a:extLst>
                <a:ext uri="{FF2B5EF4-FFF2-40B4-BE49-F238E27FC236}">
                  <a16:creationId xmlns:a16="http://schemas.microsoft.com/office/drawing/2014/main" id="{D2BAE2A0-A239-2DE5-4C17-C541367AB10A}"/>
                </a:ext>
              </a:extLst>
            </p:cNvPr>
            <p:cNvSpPr/>
            <p:nvPr/>
          </p:nvSpPr>
          <p:spPr bwMode="auto">
            <a:xfrm>
              <a:off x="1635159" y="3786315"/>
              <a:ext cx="80482" cy="265042"/>
            </a:xfrm>
            <a:custGeom>
              <a:avLst/>
              <a:gdLst>
                <a:gd name="T0" fmla="*/ 0 w 41"/>
                <a:gd name="T1" fmla="*/ 63 h 135"/>
                <a:gd name="T2" fmla="*/ 41 w 41"/>
                <a:gd name="T3" fmla="*/ 0 h 135"/>
                <a:gd name="T4" fmla="*/ 41 w 41"/>
                <a:gd name="T5" fmla="*/ 81 h 135"/>
                <a:gd name="T6" fmla="*/ 0 w 41"/>
                <a:gd name="T7" fmla="*/ 135 h 135"/>
                <a:gd name="T8" fmla="*/ 0 w 41"/>
                <a:gd name="T9" fmla="*/ 6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35">
                  <a:moveTo>
                    <a:pt x="0" y="63"/>
                  </a:moveTo>
                  <a:lnTo>
                    <a:pt x="41" y="0"/>
                  </a:lnTo>
                  <a:lnTo>
                    <a:pt x="41" y="81"/>
                  </a:lnTo>
                  <a:lnTo>
                    <a:pt x="0" y="135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5" name="Freeform 180">
              <a:extLst>
                <a:ext uri="{FF2B5EF4-FFF2-40B4-BE49-F238E27FC236}">
                  <a16:creationId xmlns:a16="http://schemas.microsoft.com/office/drawing/2014/main" id="{E8899E49-7FB1-90C1-8A07-3B66644ABE3F}"/>
                </a:ext>
              </a:extLst>
            </p:cNvPr>
            <p:cNvSpPr/>
            <p:nvPr/>
          </p:nvSpPr>
          <p:spPr bwMode="auto">
            <a:xfrm>
              <a:off x="1635159" y="3980680"/>
              <a:ext cx="80482" cy="243445"/>
            </a:xfrm>
            <a:custGeom>
              <a:avLst/>
              <a:gdLst>
                <a:gd name="T0" fmla="*/ 0 w 41"/>
                <a:gd name="T1" fmla="*/ 52 h 124"/>
                <a:gd name="T2" fmla="*/ 41 w 41"/>
                <a:gd name="T3" fmla="*/ 0 h 124"/>
                <a:gd name="T4" fmla="*/ 41 w 41"/>
                <a:gd name="T5" fmla="*/ 80 h 124"/>
                <a:gd name="T6" fmla="*/ 0 w 41"/>
                <a:gd name="T7" fmla="*/ 124 h 124"/>
                <a:gd name="T8" fmla="*/ 0 w 41"/>
                <a:gd name="T9" fmla="*/ 5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24">
                  <a:moveTo>
                    <a:pt x="0" y="52"/>
                  </a:moveTo>
                  <a:lnTo>
                    <a:pt x="41" y="0"/>
                  </a:lnTo>
                  <a:lnTo>
                    <a:pt x="41" y="80"/>
                  </a:lnTo>
                  <a:lnTo>
                    <a:pt x="0" y="124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6" name="Freeform 181">
              <a:extLst>
                <a:ext uri="{FF2B5EF4-FFF2-40B4-BE49-F238E27FC236}">
                  <a16:creationId xmlns:a16="http://schemas.microsoft.com/office/drawing/2014/main" id="{9B0A5168-8DD8-A873-D278-15309037D42C}"/>
                </a:ext>
              </a:extLst>
            </p:cNvPr>
            <p:cNvSpPr/>
            <p:nvPr/>
          </p:nvSpPr>
          <p:spPr bwMode="auto">
            <a:xfrm>
              <a:off x="1635159" y="4171116"/>
              <a:ext cx="80482" cy="223813"/>
            </a:xfrm>
            <a:custGeom>
              <a:avLst/>
              <a:gdLst>
                <a:gd name="T0" fmla="*/ 0 w 41"/>
                <a:gd name="T1" fmla="*/ 42 h 114"/>
                <a:gd name="T2" fmla="*/ 41 w 41"/>
                <a:gd name="T3" fmla="*/ 0 h 114"/>
                <a:gd name="T4" fmla="*/ 41 w 41"/>
                <a:gd name="T5" fmla="*/ 81 h 114"/>
                <a:gd name="T6" fmla="*/ 0 w 41"/>
                <a:gd name="T7" fmla="*/ 114 h 114"/>
                <a:gd name="T8" fmla="*/ 0 w 41"/>
                <a:gd name="T9" fmla="*/ 4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14">
                  <a:moveTo>
                    <a:pt x="0" y="42"/>
                  </a:moveTo>
                  <a:lnTo>
                    <a:pt x="41" y="0"/>
                  </a:lnTo>
                  <a:lnTo>
                    <a:pt x="41" y="81"/>
                  </a:lnTo>
                  <a:lnTo>
                    <a:pt x="0" y="114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7" name="Freeform 182">
              <a:extLst>
                <a:ext uri="{FF2B5EF4-FFF2-40B4-BE49-F238E27FC236}">
                  <a16:creationId xmlns:a16="http://schemas.microsoft.com/office/drawing/2014/main" id="{4420944B-FF39-F263-2A50-ECA73A05D03C}"/>
                </a:ext>
              </a:extLst>
            </p:cNvPr>
            <p:cNvSpPr/>
            <p:nvPr/>
          </p:nvSpPr>
          <p:spPr bwMode="auto">
            <a:xfrm>
              <a:off x="1635159" y="4365480"/>
              <a:ext cx="80482" cy="200253"/>
            </a:xfrm>
            <a:custGeom>
              <a:avLst/>
              <a:gdLst>
                <a:gd name="T0" fmla="*/ 0 w 41"/>
                <a:gd name="T1" fmla="*/ 31 h 102"/>
                <a:gd name="T2" fmla="*/ 41 w 41"/>
                <a:gd name="T3" fmla="*/ 0 h 102"/>
                <a:gd name="T4" fmla="*/ 41 w 41"/>
                <a:gd name="T5" fmla="*/ 80 h 102"/>
                <a:gd name="T6" fmla="*/ 0 w 41"/>
                <a:gd name="T7" fmla="*/ 102 h 102"/>
                <a:gd name="T8" fmla="*/ 0 w 41"/>
                <a:gd name="T9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02">
                  <a:moveTo>
                    <a:pt x="0" y="31"/>
                  </a:moveTo>
                  <a:lnTo>
                    <a:pt x="41" y="0"/>
                  </a:lnTo>
                  <a:lnTo>
                    <a:pt x="41" y="80"/>
                  </a:lnTo>
                  <a:lnTo>
                    <a:pt x="0" y="102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8" name="Freeform 183">
              <a:extLst>
                <a:ext uri="{FF2B5EF4-FFF2-40B4-BE49-F238E27FC236}">
                  <a16:creationId xmlns:a16="http://schemas.microsoft.com/office/drawing/2014/main" id="{9E246D6E-BD03-2AA4-2892-773D70ECAB33}"/>
                </a:ext>
              </a:extLst>
            </p:cNvPr>
            <p:cNvSpPr/>
            <p:nvPr/>
          </p:nvSpPr>
          <p:spPr bwMode="auto">
            <a:xfrm>
              <a:off x="1635159" y="4555917"/>
              <a:ext cx="80482" cy="182584"/>
            </a:xfrm>
            <a:custGeom>
              <a:avLst/>
              <a:gdLst>
                <a:gd name="T0" fmla="*/ 0 w 41"/>
                <a:gd name="T1" fmla="*/ 21 h 93"/>
                <a:gd name="T2" fmla="*/ 41 w 41"/>
                <a:gd name="T3" fmla="*/ 0 h 93"/>
                <a:gd name="T4" fmla="*/ 41 w 41"/>
                <a:gd name="T5" fmla="*/ 81 h 93"/>
                <a:gd name="T6" fmla="*/ 0 w 41"/>
                <a:gd name="T7" fmla="*/ 93 h 93"/>
                <a:gd name="T8" fmla="*/ 0 w 41"/>
                <a:gd name="T9" fmla="*/ 2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93">
                  <a:moveTo>
                    <a:pt x="0" y="21"/>
                  </a:moveTo>
                  <a:lnTo>
                    <a:pt x="41" y="0"/>
                  </a:lnTo>
                  <a:lnTo>
                    <a:pt x="41" y="81"/>
                  </a:lnTo>
                  <a:lnTo>
                    <a:pt x="0" y="9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59" name="Freeform 184">
              <a:extLst>
                <a:ext uri="{FF2B5EF4-FFF2-40B4-BE49-F238E27FC236}">
                  <a16:creationId xmlns:a16="http://schemas.microsoft.com/office/drawing/2014/main" id="{F92F126F-291D-7B82-0D2E-152E5B51F1ED}"/>
                </a:ext>
              </a:extLst>
            </p:cNvPr>
            <p:cNvSpPr/>
            <p:nvPr/>
          </p:nvSpPr>
          <p:spPr bwMode="auto">
            <a:xfrm>
              <a:off x="1635159" y="4750281"/>
              <a:ext cx="80482" cy="159025"/>
            </a:xfrm>
            <a:custGeom>
              <a:avLst/>
              <a:gdLst>
                <a:gd name="T0" fmla="*/ 0 w 41"/>
                <a:gd name="T1" fmla="*/ 9 h 81"/>
                <a:gd name="T2" fmla="*/ 41 w 41"/>
                <a:gd name="T3" fmla="*/ 0 h 81"/>
                <a:gd name="T4" fmla="*/ 41 w 41"/>
                <a:gd name="T5" fmla="*/ 80 h 81"/>
                <a:gd name="T6" fmla="*/ 0 w 41"/>
                <a:gd name="T7" fmla="*/ 81 h 81"/>
                <a:gd name="T8" fmla="*/ 0 w 4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81">
                  <a:moveTo>
                    <a:pt x="0" y="9"/>
                  </a:moveTo>
                  <a:lnTo>
                    <a:pt x="41" y="0"/>
                  </a:lnTo>
                  <a:lnTo>
                    <a:pt x="41" y="80"/>
                  </a:lnTo>
                  <a:lnTo>
                    <a:pt x="0" y="8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0" name="Rectangle 5">
              <a:extLst>
                <a:ext uri="{FF2B5EF4-FFF2-40B4-BE49-F238E27FC236}">
                  <a16:creationId xmlns:a16="http://schemas.microsoft.com/office/drawing/2014/main" id="{84CB7954-D85D-8727-C4C7-4C5C97E4F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4467570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1" name="Rectangle 6">
              <a:extLst>
                <a:ext uri="{FF2B5EF4-FFF2-40B4-BE49-F238E27FC236}">
                  <a16:creationId xmlns:a16="http://schemas.microsoft.com/office/drawing/2014/main" id="{0EBDEEDB-F1B9-F5A5-D7BD-760CCAABD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3963009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2" name="Rectangle 7">
              <a:extLst>
                <a:ext uri="{FF2B5EF4-FFF2-40B4-BE49-F238E27FC236}">
                  <a16:creationId xmlns:a16="http://schemas.microsoft.com/office/drawing/2014/main" id="{47014DB3-BF51-04D9-C3FF-77BD438F2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3460412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3" name="Rectangle 8">
              <a:extLst>
                <a:ext uri="{FF2B5EF4-FFF2-40B4-BE49-F238E27FC236}">
                  <a16:creationId xmlns:a16="http://schemas.microsoft.com/office/drawing/2014/main" id="{3DC9E63B-AEAA-47E1-7EDD-0E77CFCD8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2955853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4" name="Rectangle 9">
              <a:extLst>
                <a:ext uri="{FF2B5EF4-FFF2-40B4-BE49-F238E27FC236}">
                  <a16:creationId xmlns:a16="http://schemas.microsoft.com/office/drawing/2014/main" id="{63D7B391-BF80-81F1-2C24-D3C82B44B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2453256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5" name="Rectangle 10">
              <a:extLst>
                <a:ext uri="{FF2B5EF4-FFF2-40B4-BE49-F238E27FC236}">
                  <a16:creationId xmlns:a16="http://schemas.microsoft.com/office/drawing/2014/main" id="{547214DC-55C6-A542-5631-790CFD105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6573" y="1948695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6" name="Rectangle 11">
              <a:extLst>
                <a:ext uri="{FF2B5EF4-FFF2-40B4-BE49-F238E27FC236}">
                  <a16:creationId xmlns:a16="http://schemas.microsoft.com/office/drawing/2014/main" id="{D46A1978-99C3-5795-AA4B-4AD0B6899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4467570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7" name="Rectangle 12">
              <a:extLst>
                <a:ext uri="{FF2B5EF4-FFF2-40B4-BE49-F238E27FC236}">
                  <a16:creationId xmlns:a16="http://schemas.microsoft.com/office/drawing/2014/main" id="{89F4AEA2-E263-9AB6-C6AC-B76A7B091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3963009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8" name="Rectangle 13">
              <a:extLst>
                <a:ext uri="{FF2B5EF4-FFF2-40B4-BE49-F238E27FC236}">
                  <a16:creationId xmlns:a16="http://schemas.microsoft.com/office/drawing/2014/main" id="{A4D802DE-CC0E-E2B6-5214-05ECD90E9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3460412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69" name="Rectangle 14">
              <a:extLst>
                <a:ext uri="{FF2B5EF4-FFF2-40B4-BE49-F238E27FC236}">
                  <a16:creationId xmlns:a16="http://schemas.microsoft.com/office/drawing/2014/main" id="{F1E5D827-0241-5A2B-A700-4496E086A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2955853"/>
              <a:ext cx="414187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0" name="Rectangle 15">
              <a:extLst>
                <a:ext uri="{FF2B5EF4-FFF2-40B4-BE49-F238E27FC236}">
                  <a16:creationId xmlns:a16="http://schemas.microsoft.com/office/drawing/2014/main" id="{73EEBE14-2ECC-9317-ED5C-A9D679948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2453256"/>
              <a:ext cx="414187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1" name="Rectangle 16">
              <a:extLst>
                <a:ext uri="{FF2B5EF4-FFF2-40B4-BE49-F238E27FC236}">
                  <a16:creationId xmlns:a16="http://schemas.microsoft.com/office/drawing/2014/main" id="{3949A2B1-DEF2-0E26-F946-8F2C883E4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907" y="1948695"/>
              <a:ext cx="414187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2" name="Rectangle 17">
              <a:extLst>
                <a:ext uri="{FF2B5EF4-FFF2-40B4-BE49-F238E27FC236}">
                  <a16:creationId xmlns:a16="http://schemas.microsoft.com/office/drawing/2014/main" id="{9C06F64D-B090-CD96-4CED-A58A66CD4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4467570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3" name="Rectangle 18">
              <a:extLst>
                <a:ext uri="{FF2B5EF4-FFF2-40B4-BE49-F238E27FC236}">
                  <a16:creationId xmlns:a16="http://schemas.microsoft.com/office/drawing/2014/main" id="{09ED5ECF-CD4E-99D7-5D8F-4D05B98D6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3963009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4" name="Rectangle 19">
              <a:extLst>
                <a:ext uri="{FF2B5EF4-FFF2-40B4-BE49-F238E27FC236}">
                  <a16:creationId xmlns:a16="http://schemas.microsoft.com/office/drawing/2014/main" id="{458742EA-74FD-F6CC-F86B-646BB0EBB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3460412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5" name="Rectangle 20">
              <a:extLst>
                <a:ext uri="{FF2B5EF4-FFF2-40B4-BE49-F238E27FC236}">
                  <a16:creationId xmlns:a16="http://schemas.microsoft.com/office/drawing/2014/main" id="{F4BDA8EC-3B54-D1E4-A172-3F6F31FEF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2955853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6" name="Rectangle 21">
              <a:extLst>
                <a:ext uri="{FF2B5EF4-FFF2-40B4-BE49-F238E27FC236}">
                  <a16:creationId xmlns:a16="http://schemas.microsoft.com/office/drawing/2014/main" id="{B60010D1-CC72-5C44-9BAE-F0CCC9172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2453256"/>
              <a:ext cx="412223" cy="412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7" name="Rectangle 22">
              <a:extLst>
                <a:ext uri="{FF2B5EF4-FFF2-40B4-BE49-F238E27FC236}">
                  <a16:creationId xmlns:a16="http://schemas.microsoft.com/office/drawing/2014/main" id="{65CA46E1-7D0B-11AE-3155-641C976CB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5168" y="1948695"/>
              <a:ext cx="412223" cy="41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8" name="Freeform 23">
              <a:extLst>
                <a:ext uri="{FF2B5EF4-FFF2-40B4-BE49-F238E27FC236}">
                  <a16:creationId xmlns:a16="http://schemas.microsoft.com/office/drawing/2014/main" id="{C8592B99-41CC-5DE0-B31D-448E400A6AC8}"/>
                </a:ext>
              </a:extLst>
            </p:cNvPr>
            <p:cNvSpPr/>
            <p:nvPr/>
          </p:nvSpPr>
          <p:spPr bwMode="auto">
            <a:xfrm>
              <a:off x="6903761" y="1948695"/>
              <a:ext cx="292483" cy="634137"/>
            </a:xfrm>
            <a:custGeom>
              <a:avLst/>
              <a:gdLst>
                <a:gd name="T0" fmla="*/ 149 w 149"/>
                <a:gd name="T1" fmla="*/ 131 h 323"/>
                <a:gd name="T2" fmla="*/ 0 w 149"/>
                <a:gd name="T3" fmla="*/ 0 h 323"/>
                <a:gd name="T4" fmla="*/ 0 w 149"/>
                <a:gd name="T5" fmla="*/ 211 h 323"/>
                <a:gd name="T6" fmla="*/ 149 w 149"/>
                <a:gd name="T7" fmla="*/ 323 h 323"/>
                <a:gd name="T8" fmla="*/ 149 w 149"/>
                <a:gd name="T9" fmla="*/ 1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23">
                  <a:moveTo>
                    <a:pt x="149" y="131"/>
                  </a:moveTo>
                  <a:lnTo>
                    <a:pt x="0" y="0"/>
                  </a:lnTo>
                  <a:lnTo>
                    <a:pt x="0" y="211"/>
                  </a:lnTo>
                  <a:lnTo>
                    <a:pt x="149" y="32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79" name="Freeform 24">
              <a:extLst>
                <a:ext uri="{FF2B5EF4-FFF2-40B4-BE49-F238E27FC236}">
                  <a16:creationId xmlns:a16="http://schemas.microsoft.com/office/drawing/2014/main" id="{A74399C4-E4A2-34DF-A7B1-13B05E1FA4F0}"/>
                </a:ext>
              </a:extLst>
            </p:cNvPr>
            <p:cNvSpPr/>
            <p:nvPr/>
          </p:nvSpPr>
          <p:spPr bwMode="auto">
            <a:xfrm>
              <a:off x="6903761" y="2453256"/>
              <a:ext cx="292483" cy="590945"/>
            </a:xfrm>
            <a:custGeom>
              <a:avLst/>
              <a:gdLst>
                <a:gd name="T0" fmla="*/ 149 w 149"/>
                <a:gd name="T1" fmla="*/ 108 h 301"/>
                <a:gd name="T2" fmla="*/ 0 w 149"/>
                <a:gd name="T3" fmla="*/ 0 h 301"/>
                <a:gd name="T4" fmla="*/ 0 w 149"/>
                <a:gd name="T5" fmla="*/ 210 h 301"/>
                <a:gd name="T6" fmla="*/ 149 w 149"/>
                <a:gd name="T7" fmla="*/ 301 h 301"/>
                <a:gd name="T8" fmla="*/ 149 w 149"/>
                <a:gd name="T9" fmla="*/ 10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01">
                  <a:moveTo>
                    <a:pt x="149" y="108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301"/>
                  </a:lnTo>
                  <a:lnTo>
                    <a:pt x="149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0" name="Freeform 25">
              <a:extLst>
                <a:ext uri="{FF2B5EF4-FFF2-40B4-BE49-F238E27FC236}">
                  <a16:creationId xmlns:a16="http://schemas.microsoft.com/office/drawing/2014/main" id="{0E80CCDA-A95E-D234-E77C-205C79F4C45C}"/>
                </a:ext>
              </a:extLst>
            </p:cNvPr>
            <p:cNvSpPr/>
            <p:nvPr/>
          </p:nvSpPr>
          <p:spPr bwMode="auto">
            <a:xfrm>
              <a:off x="6903761" y="2955853"/>
              <a:ext cx="292483" cy="547753"/>
            </a:xfrm>
            <a:custGeom>
              <a:avLst/>
              <a:gdLst>
                <a:gd name="T0" fmla="*/ 149 w 149"/>
                <a:gd name="T1" fmla="*/ 87 h 279"/>
                <a:gd name="T2" fmla="*/ 0 w 149"/>
                <a:gd name="T3" fmla="*/ 0 h 279"/>
                <a:gd name="T4" fmla="*/ 0 w 149"/>
                <a:gd name="T5" fmla="*/ 211 h 279"/>
                <a:gd name="T6" fmla="*/ 149 w 149"/>
                <a:gd name="T7" fmla="*/ 279 h 279"/>
                <a:gd name="T8" fmla="*/ 149 w 149"/>
                <a:gd name="T9" fmla="*/ 8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79">
                  <a:moveTo>
                    <a:pt x="149" y="87"/>
                  </a:moveTo>
                  <a:lnTo>
                    <a:pt x="0" y="0"/>
                  </a:lnTo>
                  <a:lnTo>
                    <a:pt x="0" y="211"/>
                  </a:lnTo>
                  <a:lnTo>
                    <a:pt x="149" y="279"/>
                  </a:lnTo>
                  <a:lnTo>
                    <a:pt x="149" y="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1" name="Freeform 26">
              <a:extLst>
                <a:ext uri="{FF2B5EF4-FFF2-40B4-BE49-F238E27FC236}">
                  <a16:creationId xmlns:a16="http://schemas.microsoft.com/office/drawing/2014/main" id="{E5DF4FFF-C375-E5FC-7FFB-4F4E44FE6018}"/>
                </a:ext>
              </a:extLst>
            </p:cNvPr>
            <p:cNvSpPr/>
            <p:nvPr/>
          </p:nvSpPr>
          <p:spPr bwMode="auto">
            <a:xfrm>
              <a:off x="6903761" y="3460412"/>
              <a:ext cx="292483" cy="502597"/>
            </a:xfrm>
            <a:custGeom>
              <a:avLst/>
              <a:gdLst>
                <a:gd name="T0" fmla="*/ 149 w 149"/>
                <a:gd name="T1" fmla="*/ 64 h 256"/>
                <a:gd name="T2" fmla="*/ 0 w 149"/>
                <a:gd name="T3" fmla="*/ 0 h 256"/>
                <a:gd name="T4" fmla="*/ 0 w 149"/>
                <a:gd name="T5" fmla="*/ 210 h 256"/>
                <a:gd name="T6" fmla="*/ 149 w 149"/>
                <a:gd name="T7" fmla="*/ 256 h 256"/>
                <a:gd name="T8" fmla="*/ 149 w 149"/>
                <a:gd name="T9" fmla="*/ 6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56">
                  <a:moveTo>
                    <a:pt x="149" y="64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256"/>
                  </a:lnTo>
                  <a:lnTo>
                    <a:pt x="149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2" name="Freeform 27">
              <a:extLst>
                <a:ext uri="{FF2B5EF4-FFF2-40B4-BE49-F238E27FC236}">
                  <a16:creationId xmlns:a16="http://schemas.microsoft.com/office/drawing/2014/main" id="{6537263A-57D5-4935-D73B-0F952F0AAEB8}"/>
                </a:ext>
              </a:extLst>
            </p:cNvPr>
            <p:cNvSpPr/>
            <p:nvPr/>
          </p:nvSpPr>
          <p:spPr bwMode="auto">
            <a:xfrm>
              <a:off x="6903761" y="3963009"/>
              <a:ext cx="292483" cy="461369"/>
            </a:xfrm>
            <a:custGeom>
              <a:avLst/>
              <a:gdLst>
                <a:gd name="T0" fmla="*/ 149 w 149"/>
                <a:gd name="T1" fmla="*/ 42 h 235"/>
                <a:gd name="T2" fmla="*/ 0 w 149"/>
                <a:gd name="T3" fmla="*/ 0 h 235"/>
                <a:gd name="T4" fmla="*/ 0 w 149"/>
                <a:gd name="T5" fmla="*/ 210 h 235"/>
                <a:gd name="T6" fmla="*/ 149 w 149"/>
                <a:gd name="T7" fmla="*/ 235 h 235"/>
                <a:gd name="T8" fmla="*/ 149 w 149"/>
                <a:gd name="T9" fmla="*/ 4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35">
                  <a:moveTo>
                    <a:pt x="149" y="42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235"/>
                  </a:lnTo>
                  <a:lnTo>
                    <a:pt x="149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3" name="Freeform 28">
              <a:extLst>
                <a:ext uri="{FF2B5EF4-FFF2-40B4-BE49-F238E27FC236}">
                  <a16:creationId xmlns:a16="http://schemas.microsoft.com/office/drawing/2014/main" id="{731139BD-60C2-E782-61C9-39D26F79E833}"/>
                </a:ext>
              </a:extLst>
            </p:cNvPr>
            <p:cNvSpPr/>
            <p:nvPr/>
          </p:nvSpPr>
          <p:spPr bwMode="auto">
            <a:xfrm>
              <a:off x="6903761" y="4467570"/>
              <a:ext cx="292483" cy="416213"/>
            </a:xfrm>
            <a:custGeom>
              <a:avLst/>
              <a:gdLst>
                <a:gd name="T0" fmla="*/ 149 w 149"/>
                <a:gd name="T1" fmla="*/ 19 h 212"/>
                <a:gd name="T2" fmla="*/ 0 w 149"/>
                <a:gd name="T3" fmla="*/ 0 h 212"/>
                <a:gd name="T4" fmla="*/ 0 w 149"/>
                <a:gd name="T5" fmla="*/ 210 h 212"/>
                <a:gd name="T6" fmla="*/ 149 w 149"/>
                <a:gd name="T7" fmla="*/ 212 h 212"/>
                <a:gd name="T8" fmla="*/ 149 w 149"/>
                <a:gd name="T9" fmla="*/ 1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12">
                  <a:moveTo>
                    <a:pt x="149" y="19"/>
                  </a:moveTo>
                  <a:lnTo>
                    <a:pt x="0" y="0"/>
                  </a:lnTo>
                  <a:lnTo>
                    <a:pt x="0" y="210"/>
                  </a:lnTo>
                  <a:lnTo>
                    <a:pt x="149" y="212"/>
                  </a:lnTo>
                  <a:lnTo>
                    <a:pt x="149" y="1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4" name="Freeform 29">
              <a:extLst>
                <a:ext uri="{FF2B5EF4-FFF2-40B4-BE49-F238E27FC236}">
                  <a16:creationId xmlns:a16="http://schemas.microsoft.com/office/drawing/2014/main" id="{5C6569AF-C36B-9BBF-EB39-51D34D9DB4F5}"/>
                </a:ext>
              </a:extLst>
            </p:cNvPr>
            <p:cNvSpPr/>
            <p:nvPr/>
          </p:nvSpPr>
          <p:spPr bwMode="auto">
            <a:xfrm>
              <a:off x="7266909" y="2268709"/>
              <a:ext cx="227704" cy="587018"/>
            </a:xfrm>
            <a:custGeom>
              <a:avLst/>
              <a:gdLst>
                <a:gd name="T0" fmla="*/ 116 w 116"/>
                <a:gd name="T1" fmla="*/ 130 h 299"/>
                <a:gd name="T2" fmla="*/ 0 w 116"/>
                <a:gd name="T3" fmla="*/ 0 h 299"/>
                <a:gd name="T4" fmla="*/ 0 w 116"/>
                <a:gd name="T5" fmla="*/ 188 h 299"/>
                <a:gd name="T6" fmla="*/ 116 w 116"/>
                <a:gd name="T7" fmla="*/ 299 h 299"/>
                <a:gd name="T8" fmla="*/ 116 w 116"/>
                <a:gd name="T9" fmla="*/ 13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99">
                  <a:moveTo>
                    <a:pt x="116" y="130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99"/>
                  </a:lnTo>
                  <a:lnTo>
                    <a:pt x="116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5" name="Freeform 30">
              <a:extLst>
                <a:ext uri="{FF2B5EF4-FFF2-40B4-BE49-F238E27FC236}">
                  <a16:creationId xmlns:a16="http://schemas.microsoft.com/office/drawing/2014/main" id="{1B4BBF3D-A216-188A-AEF3-E99FDA2CC237}"/>
                </a:ext>
              </a:extLst>
            </p:cNvPr>
            <p:cNvSpPr/>
            <p:nvPr/>
          </p:nvSpPr>
          <p:spPr bwMode="auto">
            <a:xfrm>
              <a:off x="7266909" y="2718297"/>
              <a:ext cx="227704" cy="543826"/>
            </a:xfrm>
            <a:custGeom>
              <a:avLst/>
              <a:gdLst>
                <a:gd name="T0" fmla="*/ 116 w 116"/>
                <a:gd name="T1" fmla="*/ 108 h 277"/>
                <a:gd name="T2" fmla="*/ 0 w 116"/>
                <a:gd name="T3" fmla="*/ 0 h 277"/>
                <a:gd name="T4" fmla="*/ 0 w 116"/>
                <a:gd name="T5" fmla="*/ 188 h 277"/>
                <a:gd name="T6" fmla="*/ 116 w 116"/>
                <a:gd name="T7" fmla="*/ 277 h 277"/>
                <a:gd name="T8" fmla="*/ 116 w 116"/>
                <a:gd name="T9" fmla="*/ 10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77">
                  <a:moveTo>
                    <a:pt x="116" y="108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77"/>
                  </a:lnTo>
                  <a:lnTo>
                    <a:pt x="116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6" name="Freeform 31">
              <a:extLst>
                <a:ext uri="{FF2B5EF4-FFF2-40B4-BE49-F238E27FC236}">
                  <a16:creationId xmlns:a16="http://schemas.microsoft.com/office/drawing/2014/main" id="{BDBAD9FA-B551-5E42-D14B-9B9068ACE6C3}"/>
                </a:ext>
              </a:extLst>
            </p:cNvPr>
            <p:cNvSpPr/>
            <p:nvPr/>
          </p:nvSpPr>
          <p:spPr bwMode="auto">
            <a:xfrm>
              <a:off x="7266909" y="3167886"/>
              <a:ext cx="227704" cy="502597"/>
            </a:xfrm>
            <a:custGeom>
              <a:avLst/>
              <a:gdLst>
                <a:gd name="T0" fmla="*/ 116 w 116"/>
                <a:gd name="T1" fmla="*/ 85 h 256"/>
                <a:gd name="T2" fmla="*/ 0 w 116"/>
                <a:gd name="T3" fmla="*/ 0 h 256"/>
                <a:gd name="T4" fmla="*/ 0 w 116"/>
                <a:gd name="T5" fmla="*/ 188 h 256"/>
                <a:gd name="T6" fmla="*/ 116 w 116"/>
                <a:gd name="T7" fmla="*/ 256 h 256"/>
                <a:gd name="T8" fmla="*/ 116 w 116"/>
                <a:gd name="T9" fmla="*/ 8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56">
                  <a:moveTo>
                    <a:pt x="116" y="85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56"/>
                  </a:lnTo>
                  <a:lnTo>
                    <a:pt x="116" y="8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7" name="Freeform 32">
              <a:extLst>
                <a:ext uri="{FF2B5EF4-FFF2-40B4-BE49-F238E27FC236}">
                  <a16:creationId xmlns:a16="http://schemas.microsoft.com/office/drawing/2014/main" id="{52703106-A21C-B57E-6DF2-7F66F704106C}"/>
                </a:ext>
              </a:extLst>
            </p:cNvPr>
            <p:cNvSpPr/>
            <p:nvPr/>
          </p:nvSpPr>
          <p:spPr bwMode="auto">
            <a:xfrm>
              <a:off x="7266909" y="3615511"/>
              <a:ext cx="227704" cy="459405"/>
            </a:xfrm>
            <a:custGeom>
              <a:avLst/>
              <a:gdLst>
                <a:gd name="T0" fmla="*/ 116 w 116"/>
                <a:gd name="T1" fmla="*/ 64 h 234"/>
                <a:gd name="T2" fmla="*/ 0 w 116"/>
                <a:gd name="T3" fmla="*/ 0 h 234"/>
                <a:gd name="T4" fmla="*/ 0 w 116"/>
                <a:gd name="T5" fmla="*/ 188 h 234"/>
                <a:gd name="T6" fmla="*/ 116 w 116"/>
                <a:gd name="T7" fmla="*/ 234 h 234"/>
                <a:gd name="T8" fmla="*/ 116 w 116"/>
                <a:gd name="T9" fmla="*/ 6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34">
                  <a:moveTo>
                    <a:pt x="116" y="64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34"/>
                  </a:lnTo>
                  <a:lnTo>
                    <a:pt x="116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8" name="Freeform 33">
              <a:extLst>
                <a:ext uri="{FF2B5EF4-FFF2-40B4-BE49-F238E27FC236}">
                  <a16:creationId xmlns:a16="http://schemas.microsoft.com/office/drawing/2014/main" id="{1291DA54-E973-5DF3-8115-A759605FF499}"/>
                </a:ext>
              </a:extLst>
            </p:cNvPr>
            <p:cNvSpPr/>
            <p:nvPr/>
          </p:nvSpPr>
          <p:spPr bwMode="auto">
            <a:xfrm>
              <a:off x="7266909" y="4065099"/>
              <a:ext cx="227704" cy="416213"/>
            </a:xfrm>
            <a:custGeom>
              <a:avLst/>
              <a:gdLst>
                <a:gd name="T0" fmla="*/ 116 w 116"/>
                <a:gd name="T1" fmla="*/ 43 h 212"/>
                <a:gd name="T2" fmla="*/ 0 w 116"/>
                <a:gd name="T3" fmla="*/ 0 h 212"/>
                <a:gd name="T4" fmla="*/ 0 w 116"/>
                <a:gd name="T5" fmla="*/ 188 h 212"/>
                <a:gd name="T6" fmla="*/ 116 w 116"/>
                <a:gd name="T7" fmla="*/ 212 h 212"/>
                <a:gd name="T8" fmla="*/ 116 w 116"/>
                <a:gd name="T9" fmla="*/ 4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12">
                  <a:moveTo>
                    <a:pt x="116" y="43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212"/>
                  </a:lnTo>
                  <a:lnTo>
                    <a:pt x="116" y="4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89" name="Freeform 34">
              <a:extLst>
                <a:ext uri="{FF2B5EF4-FFF2-40B4-BE49-F238E27FC236}">
                  <a16:creationId xmlns:a16="http://schemas.microsoft.com/office/drawing/2014/main" id="{850019D5-AFF6-48B2-994F-12346749AA7C}"/>
                </a:ext>
              </a:extLst>
            </p:cNvPr>
            <p:cNvSpPr/>
            <p:nvPr/>
          </p:nvSpPr>
          <p:spPr bwMode="auto">
            <a:xfrm>
              <a:off x="7266909" y="4514688"/>
              <a:ext cx="227704" cy="373021"/>
            </a:xfrm>
            <a:custGeom>
              <a:avLst/>
              <a:gdLst>
                <a:gd name="T0" fmla="*/ 116 w 116"/>
                <a:gd name="T1" fmla="*/ 21 h 190"/>
                <a:gd name="T2" fmla="*/ 0 w 116"/>
                <a:gd name="T3" fmla="*/ 0 h 190"/>
                <a:gd name="T4" fmla="*/ 0 w 116"/>
                <a:gd name="T5" fmla="*/ 188 h 190"/>
                <a:gd name="T6" fmla="*/ 116 w 116"/>
                <a:gd name="T7" fmla="*/ 190 h 190"/>
                <a:gd name="T8" fmla="*/ 116 w 116"/>
                <a:gd name="T9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90">
                  <a:moveTo>
                    <a:pt x="116" y="21"/>
                  </a:moveTo>
                  <a:lnTo>
                    <a:pt x="0" y="0"/>
                  </a:lnTo>
                  <a:lnTo>
                    <a:pt x="0" y="188"/>
                  </a:lnTo>
                  <a:lnTo>
                    <a:pt x="116" y="190"/>
                  </a:lnTo>
                  <a:lnTo>
                    <a:pt x="116" y="2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0" name="Freeform 35">
              <a:extLst>
                <a:ext uri="{FF2B5EF4-FFF2-40B4-BE49-F238E27FC236}">
                  <a16:creationId xmlns:a16="http://schemas.microsoft.com/office/drawing/2014/main" id="{0E816EFE-22AD-591B-2405-960F23DA14AD}"/>
                </a:ext>
              </a:extLst>
            </p:cNvPr>
            <p:cNvSpPr/>
            <p:nvPr/>
          </p:nvSpPr>
          <p:spPr bwMode="auto">
            <a:xfrm>
              <a:off x="7551539" y="2586758"/>
              <a:ext cx="162927" cy="545789"/>
            </a:xfrm>
            <a:custGeom>
              <a:avLst/>
              <a:gdLst>
                <a:gd name="T0" fmla="*/ 83 w 83"/>
                <a:gd name="T1" fmla="*/ 130 h 278"/>
                <a:gd name="T2" fmla="*/ 0 w 83"/>
                <a:gd name="T3" fmla="*/ 0 h 278"/>
                <a:gd name="T4" fmla="*/ 0 w 83"/>
                <a:gd name="T5" fmla="*/ 165 h 278"/>
                <a:gd name="T6" fmla="*/ 83 w 83"/>
                <a:gd name="T7" fmla="*/ 278 h 278"/>
                <a:gd name="T8" fmla="*/ 83 w 83"/>
                <a:gd name="T9" fmla="*/ 13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78">
                  <a:moveTo>
                    <a:pt x="83" y="130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278"/>
                  </a:lnTo>
                  <a:lnTo>
                    <a:pt x="83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1" name="Freeform 36">
              <a:extLst>
                <a:ext uri="{FF2B5EF4-FFF2-40B4-BE49-F238E27FC236}">
                  <a16:creationId xmlns:a16="http://schemas.microsoft.com/office/drawing/2014/main" id="{2D055215-F5D6-7321-9BAA-41330573D0E6}"/>
                </a:ext>
              </a:extLst>
            </p:cNvPr>
            <p:cNvSpPr/>
            <p:nvPr/>
          </p:nvSpPr>
          <p:spPr bwMode="auto">
            <a:xfrm>
              <a:off x="7551539" y="2983339"/>
              <a:ext cx="162927" cy="500634"/>
            </a:xfrm>
            <a:custGeom>
              <a:avLst/>
              <a:gdLst>
                <a:gd name="T0" fmla="*/ 83 w 83"/>
                <a:gd name="T1" fmla="*/ 108 h 255"/>
                <a:gd name="T2" fmla="*/ 0 w 83"/>
                <a:gd name="T3" fmla="*/ 0 h 255"/>
                <a:gd name="T4" fmla="*/ 0 w 83"/>
                <a:gd name="T5" fmla="*/ 165 h 255"/>
                <a:gd name="T6" fmla="*/ 83 w 83"/>
                <a:gd name="T7" fmla="*/ 255 h 255"/>
                <a:gd name="T8" fmla="*/ 83 w 83"/>
                <a:gd name="T9" fmla="*/ 10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5">
                  <a:moveTo>
                    <a:pt x="83" y="108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255"/>
                  </a:lnTo>
                  <a:lnTo>
                    <a:pt x="83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2" name="Freeform 37">
              <a:extLst>
                <a:ext uri="{FF2B5EF4-FFF2-40B4-BE49-F238E27FC236}">
                  <a16:creationId xmlns:a16="http://schemas.microsoft.com/office/drawing/2014/main" id="{D4AB93C8-49B4-D14D-308B-D5F00FA7FE9F}"/>
                </a:ext>
              </a:extLst>
            </p:cNvPr>
            <p:cNvSpPr/>
            <p:nvPr/>
          </p:nvSpPr>
          <p:spPr bwMode="auto">
            <a:xfrm>
              <a:off x="7551539" y="3377956"/>
              <a:ext cx="162927" cy="457442"/>
            </a:xfrm>
            <a:custGeom>
              <a:avLst/>
              <a:gdLst>
                <a:gd name="T0" fmla="*/ 83 w 83"/>
                <a:gd name="T1" fmla="*/ 86 h 233"/>
                <a:gd name="T2" fmla="*/ 0 w 83"/>
                <a:gd name="T3" fmla="*/ 0 h 233"/>
                <a:gd name="T4" fmla="*/ 0 w 83"/>
                <a:gd name="T5" fmla="*/ 165 h 233"/>
                <a:gd name="T6" fmla="*/ 83 w 83"/>
                <a:gd name="T7" fmla="*/ 233 h 233"/>
                <a:gd name="T8" fmla="*/ 83 w 83"/>
                <a:gd name="T9" fmla="*/ 8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33">
                  <a:moveTo>
                    <a:pt x="83" y="86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233"/>
                  </a:lnTo>
                  <a:lnTo>
                    <a:pt x="83" y="8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3" name="Freeform 38">
              <a:extLst>
                <a:ext uri="{FF2B5EF4-FFF2-40B4-BE49-F238E27FC236}">
                  <a16:creationId xmlns:a16="http://schemas.microsoft.com/office/drawing/2014/main" id="{910DF863-4531-AC9D-0D8E-62EDAEF36AF6}"/>
                </a:ext>
              </a:extLst>
            </p:cNvPr>
            <p:cNvSpPr/>
            <p:nvPr/>
          </p:nvSpPr>
          <p:spPr bwMode="auto">
            <a:xfrm>
              <a:off x="7551539" y="3772573"/>
              <a:ext cx="162927" cy="416213"/>
            </a:xfrm>
            <a:custGeom>
              <a:avLst/>
              <a:gdLst>
                <a:gd name="T0" fmla="*/ 83 w 83"/>
                <a:gd name="T1" fmla="*/ 64 h 212"/>
                <a:gd name="T2" fmla="*/ 0 w 83"/>
                <a:gd name="T3" fmla="*/ 0 h 212"/>
                <a:gd name="T4" fmla="*/ 0 w 83"/>
                <a:gd name="T5" fmla="*/ 166 h 212"/>
                <a:gd name="T6" fmla="*/ 83 w 83"/>
                <a:gd name="T7" fmla="*/ 212 h 212"/>
                <a:gd name="T8" fmla="*/ 83 w 83"/>
                <a:gd name="T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12">
                  <a:moveTo>
                    <a:pt x="83" y="64"/>
                  </a:moveTo>
                  <a:lnTo>
                    <a:pt x="0" y="0"/>
                  </a:lnTo>
                  <a:lnTo>
                    <a:pt x="0" y="166"/>
                  </a:lnTo>
                  <a:lnTo>
                    <a:pt x="83" y="212"/>
                  </a:lnTo>
                  <a:lnTo>
                    <a:pt x="83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4" name="Freeform 39">
              <a:extLst>
                <a:ext uri="{FF2B5EF4-FFF2-40B4-BE49-F238E27FC236}">
                  <a16:creationId xmlns:a16="http://schemas.microsoft.com/office/drawing/2014/main" id="{6B7B11B6-A620-4F38-8A59-C2248312C46A}"/>
                </a:ext>
              </a:extLst>
            </p:cNvPr>
            <p:cNvSpPr/>
            <p:nvPr/>
          </p:nvSpPr>
          <p:spPr bwMode="auto">
            <a:xfrm>
              <a:off x="7551539" y="4169153"/>
              <a:ext cx="162927" cy="371059"/>
            </a:xfrm>
            <a:custGeom>
              <a:avLst/>
              <a:gdLst>
                <a:gd name="T0" fmla="*/ 83 w 83"/>
                <a:gd name="T1" fmla="*/ 42 h 189"/>
                <a:gd name="T2" fmla="*/ 0 w 83"/>
                <a:gd name="T3" fmla="*/ 0 h 189"/>
                <a:gd name="T4" fmla="*/ 0 w 83"/>
                <a:gd name="T5" fmla="*/ 165 h 189"/>
                <a:gd name="T6" fmla="*/ 83 w 83"/>
                <a:gd name="T7" fmla="*/ 189 h 189"/>
                <a:gd name="T8" fmla="*/ 83 w 83"/>
                <a:gd name="T9" fmla="*/ 4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89">
                  <a:moveTo>
                    <a:pt x="83" y="42"/>
                  </a:moveTo>
                  <a:lnTo>
                    <a:pt x="0" y="0"/>
                  </a:lnTo>
                  <a:lnTo>
                    <a:pt x="0" y="165"/>
                  </a:lnTo>
                  <a:lnTo>
                    <a:pt x="83" y="189"/>
                  </a:lnTo>
                  <a:lnTo>
                    <a:pt x="83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5" name="Freeform 40">
              <a:extLst>
                <a:ext uri="{FF2B5EF4-FFF2-40B4-BE49-F238E27FC236}">
                  <a16:creationId xmlns:a16="http://schemas.microsoft.com/office/drawing/2014/main" id="{58F64028-706B-E1D1-A537-DF8EFA507529}"/>
                </a:ext>
              </a:extLst>
            </p:cNvPr>
            <p:cNvSpPr/>
            <p:nvPr/>
          </p:nvSpPr>
          <p:spPr bwMode="auto">
            <a:xfrm>
              <a:off x="7551539" y="4563770"/>
              <a:ext cx="162927" cy="329829"/>
            </a:xfrm>
            <a:custGeom>
              <a:avLst/>
              <a:gdLst>
                <a:gd name="T0" fmla="*/ 83 w 83"/>
                <a:gd name="T1" fmla="*/ 20 h 168"/>
                <a:gd name="T2" fmla="*/ 0 w 83"/>
                <a:gd name="T3" fmla="*/ 0 h 168"/>
                <a:gd name="T4" fmla="*/ 0 w 83"/>
                <a:gd name="T5" fmla="*/ 166 h 168"/>
                <a:gd name="T6" fmla="*/ 83 w 83"/>
                <a:gd name="T7" fmla="*/ 168 h 168"/>
                <a:gd name="T8" fmla="*/ 83 w 83"/>
                <a:gd name="T9" fmla="*/ 2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68">
                  <a:moveTo>
                    <a:pt x="83" y="20"/>
                  </a:moveTo>
                  <a:lnTo>
                    <a:pt x="0" y="0"/>
                  </a:lnTo>
                  <a:lnTo>
                    <a:pt x="0" y="166"/>
                  </a:lnTo>
                  <a:lnTo>
                    <a:pt x="83" y="168"/>
                  </a:lnTo>
                  <a:lnTo>
                    <a:pt x="83" y="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6" name="Freeform 185">
              <a:extLst>
                <a:ext uri="{FF2B5EF4-FFF2-40B4-BE49-F238E27FC236}">
                  <a16:creationId xmlns:a16="http://schemas.microsoft.com/office/drawing/2014/main" id="{8881A731-7757-90C5-4261-0637245BE360}"/>
                </a:ext>
              </a:extLst>
            </p:cNvPr>
            <p:cNvSpPr/>
            <p:nvPr/>
          </p:nvSpPr>
          <p:spPr bwMode="auto">
            <a:xfrm>
              <a:off x="4995756" y="1948695"/>
              <a:ext cx="292483" cy="634137"/>
            </a:xfrm>
            <a:custGeom>
              <a:avLst/>
              <a:gdLst>
                <a:gd name="T0" fmla="*/ 0 w 149"/>
                <a:gd name="T1" fmla="*/ 131 h 323"/>
                <a:gd name="T2" fmla="*/ 149 w 149"/>
                <a:gd name="T3" fmla="*/ 0 h 323"/>
                <a:gd name="T4" fmla="*/ 149 w 149"/>
                <a:gd name="T5" fmla="*/ 211 h 323"/>
                <a:gd name="T6" fmla="*/ 0 w 149"/>
                <a:gd name="T7" fmla="*/ 323 h 323"/>
                <a:gd name="T8" fmla="*/ 0 w 149"/>
                <a:gd name="T9" fmla="*/ 13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23">
                  <a:moveTo>
                    <a:pt x="0" y="131"/>
                  </a:moveTo>
                  <a:lnTo>
                    <a:pt x="149" y="0"/>
                  </a:lnTo>
                  <a:lnTo>
                    <a:pt x="149" y="211"/>
                  </a:lnTo>
                  <a:lnTo>
                    <a:pt x="0" y="323"/>
                  </a:lnTo>
                  <a:lnTo>
                    <a:pt x="0" y="13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7" name="Freeform 186">
              <a:extLst>
                <a:ext uri="{FF2B5EF4-FFF2-40B4-BE49-F238E27FC236}">
                  <a16:creationId xmlns:a16="http://schemas.microsoft.com/office/drawing/2014/main" id="{E2BE0A98-CA54-2059-641B-A32E3BFF8F1B}"/>
                </a:ext>
              </a:extLst>
            </p:cNvPr>
            <p:cNvSpPr/>
            <p:nvPr/>
          </p:nvSpPr>
          <p:spPr bwMode="auto">
            <a:xfrm>
              <a:off x="4995756" y="2453256"/>
              <a:ext cx="292483" cy="590945"/>
            </a:xfrm>
            <a:custGeom>
              <a:avLst/>
              <a:gdLst>
                <a:gd name="T0" fmla="*/ 0 w 149"/>
                <a:gd name="T1" fmla="*/ 108 h 301"/>
                <a:gd name="T2" fmla="*/ 149 w 149"/>
                <a:gd name="T3" fmla="*/ 0 h 301"/>
                <a:gd name="T4" fmla="*/ 149 w 149"/>
                <a:gd name="T5" fmla="*/ 210 h 301"/>
                <a:gd name="T6" fmla="*/ 0 w 149"/>
                <a:gd name="T7" fmla="*/ 301 h 301"/>
                <a:gd name="T8" fmla="*/ 0 w 149"/>
                <a:gd name="T9" fmla="*/ 10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01">
                  <a:moveTo>
                    <a:pt x="0" y="108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301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8" name="Freeform 187">
              <a:extLst>
                <a:ext uri="{FF2B5EF4-FFF2-40B4-BE49-F238E27FC236}">
                  <a16:creationId xmlns:a16="http://schemas.microsoft.com/office/drawing/2014/main" id="{6CE40E76-B05D-9288-04A0-20B194F28D63}"/>
                </a:ext>
              </a:extLst>
            </p:cNvPr>
            <p:cNvSpPr/>
            <p:nvPr/>
          </p:nvSpPr>
          <p:spPr bwMode="auto">
            <a:xfrm>
              <a:off x="4995756" y="2955853"/>
              <a:ext cx="292483" cy="547753"/>
            </a:xfrm>
            <a:custGeom>
              <a:avLst/>
              <a:gdLst>
                <a:gd name="T0" fmla="*/ 0 w 149"/>
                <a:gd name="T1" fmla="*/ 87 h 279"/>
                <a:gd name="T2" fmla="*/ 149 w 149"/>
                <a:gd name="T3" fmla="*/ 0 h 279"/>
                <a:gd name="T4" fmla="*/ 149 w 149"/>
                <a:gd name="T5" fmla="*/ 211 h 279"/>
                <a:gd name="T6" fmla="*/ 0 w 149"/>
                <a:gd name="T7" fmla="*/ 279 h 279"/>
                <a:gd name="T8" fmla="*/ 0 w 149"/>
                <a:gd name="T9" fmla="*/ 8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79">
                  <a:moveTo>
                    <a:pt x="0" y="87"/>
                  </a:moveTo>
                  <a:lnTo>
                    <a:pt x="149" y="0"/>
                  </a:lnTo>
                  <a:lnTo>
                    <a:pt x="149" y="211"/>
                  </a:lnTo>
                  <a:lnTo>
                    <a:pt x="0" y="279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199" name="Freeform 188">
              <a:extLst>
                <a:ext uri="{FF2B5EF4-FFF2-40B4-BE49-F238E27FC236}">
                  <a16:creationId xmlns:a16="http://schemas.microsoft.com/office/drawing/2014/main" id="{8D0C778F-ED39-A6E1-6FAD-1F8E8B9A0CE3}"/>
                </a:ext>
              </a:extLst>
            </p:cNvPr>
            <p:cNvSpPr/>
            <p:nvPr/>
          </p:nvSpPr>
          <p:spPr bwMode="auto">
            <a:xfrm>
              <a:off x="4995756" y="3460412"/>
              <a:ext cx="292483" cy="502597"/>
            </a:xfrm>
            <a:custGeom>
              <a:avLst/>
              <a:gdLst>
                <a:gd name="T0" fmla="*/ 0 w 149"/>
                <a:gd name="T1" fmla="*/ 64 h 256"/>
                <a:gd name="T2" fmla="*/ 149 w 149"/>
                <a:gd name="T3" fmla="*/ 0 h 256"/>
                <a:gd name="T4" fmla="*/ 149 w 149"/>
                <a:gd name="T5" fmla="*/ 210 h 256"/>
                <a:gd name="T6" fmla="*/ 0 w 149"/>
                <a:gd name="T7" fmla="*/ 256 h 256"/>
                <a:gd name="T8" fmla="*/ 0 w 149"/>
                <a:gd name="T9" fmla="*/ 6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56">
                  <a:moveTo>
                    <a:pt x="0" y="64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256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0" name="Freeform 189">
              <a:extLst>
                <a:ext uri="{FF2B5EF4-FFF2-40B4-BE49-F238E27FC236}">
                  <a16:creationId xmlns:a16="http://schemas.microsoft.com/office/drawing/2014/main" id="{2EA081E4-B460-CE1F-432A-2598A5C3EFF8}"/>
                </a:ext>
              </a:extLst>
            </p:cNvPr>
            <p:cNvSpPr/>
            <p:nvPr/>
          </p:nvSpPr>
          <p:spPr bwMode="auto">
            <a:xfrm>
              <a:off x="4995756" y="3963009"/>
              <a:ext cx="292483" cy="461369"/>
            </a:xfrm>
            <a:custGeom>
              <a:avLst/>
              <a:gdLst>
                <a:gd name="T0" fmla="*/ 0 w 149"/>
                <a:gd name="T1" fmla="*/ 42 h 235"/>
                <a:gd name="T2" fmla="*/ 149 w 149"/>
                <a:gd name="T3" fmla="*/ 0 h 235"/>
                <a:gd name="T4" fmla="*/ 149 w 149"/>
                <a:gd name="T5" fmla="*/ 210 h 235"/>
                <a:gd name="T6" fmla="*/ 0 w 149"/>
                <a:gd name="T7" fmla="*/ 235 h 235"/>
                <a:gd name="T8" fmla="*/ 0 w 149"/>
                <a:gd name="T9" fmla="*/ 4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35">
                  <a:moveTo>
                    <a:pt x="0" y="42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235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1" name="Freeform 190">
              <a:extLst>
                <a:ext uri="{FF2B5EF4-FFF2-40B4-BE49-F238E27FC236}">
                  <a16:creationId xmlns:a16="http://schemas.microsoft.com/office/drawing/2014/main" id="{E6841D61-ED2E-7B1E-AAC6-F7DE14847558}"/>
                </a:ext>
              </a:extLst>
            </p:cNvPr>
            <p:cNvSpPr/>
            <p:nvPr/>
          </p:nvSpPr>
          <p:spPr bwMode="auto">
            <a:xfrm>
              <a:off x="4995756" y="4467570"/>
              <a:ext cx="292483" cy="416213"/>
            </a:xfrm>
            <a:custGeom>
              <a:avLst/>
              <a:gdLst>
                <a:gd name="T0" fmla="*/ 0 w 149"/>
                <a:gd name="T1" fmla="*/ 19 h 212"/>
                <a:gd name="T2" fmla="*/ 149 w 149"/>
                <a:gd name="T3" fmla="*/ 0 h 212"/>
                <a:gd name="T4" fmla="*/ 149 w 149"/>
                <a:gd name="T5" fmla="*/ 210 h 212"/>
                <a:gd name="T6" fmla="*/ 0 w 149"/>
                <a:gd name="T7" fmla="*/ 212 h 212"/>
                <a:gd name="T8" fmla="*/ 0 w 149"/>
                <a:gd name="T9" fmla="*/ 1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12">
                  <a:moveTo>
                    <a:pt x="0" y="19"/>
                  </a:moveTo>
                  <a:lnTo>
                    <a:pt x="149" y="0"/>
                  </a:lnTo>
                  <a:lnTo>
                    <a:pt x="149" y="210"/>
                  </a:lnTo>
                  <a:lnTo>
                    <a:pt x="0" y="2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2" name="Freeform 191">
              <a:extLst>
                <a:ext uri="{FF2B5EF4-FFF2-40B4-BE49-F238E27FC236}">
                  <a16:creationId xmlns:a16="http://schemas.microsoft.com/office/drawing/2014/main" id="{3F9682C5-A146-175A-85A6-BEE2BAE8FD72}"/>
                </a:ext>
              </a:extLst>
            </p:cNvPr>
            <p:cNvSpPr/>
            <p:nvPr/>
          </p:nvSpPr>
          <p:spPr bwMode="auto">
            <a:xfrm>
              <a:off x="4697386" y="2268709"/>
              <a:ext cx="227704" cy="587018"/>
            </a:xfrm>
            <a:custGeom>
              <a:avLst/>
              <a:gdLst>
                <a:gd name="T0" fmla="*/ 0 w 116"/>
                <a:gd name="T1" fmla="*/ 130 h 299"/>
                <a:gd name="T2" fmla="*/ 116 w 116"/>
                <a:gd name="T3" fmla="*/ 0 h 299"/>
                <a:gd name="T4" fmla="*/ 116 w 116"/>
                <a:gd name="T5" fmla="*/ 188 h 299"/>
                <a:gd name="T6" fmla="*/ 0 w 116"/>
                <a:gd name="T7" fmla="*/ 299 h 299"/>
                <a:gd name="T8" fmla="*/ 0 w 116"/>
                <a:gd name="T9" fmla="*/ 13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99">
                  <a:moveTo>
                    <a:pt x="0" y="130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99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3" name="Freeform 192">
              <a:extLst>
                <a:ext uri="{FF2B5EF4-FFF2-40B4-BE49-F238E27FC236}">
                  <a16:creationId xmlns:a16="http://schemas.microsoft.com/office/drawing/2014/main" id="{DA4ED3A5-44EF-21EB-33C4-9169E56F837C}"/>
                </a:ext>
              </a:extLst>
            </p:cNvPr>
            <p:cNvSpPr/>
            <p:nvPr/>
          </p:nvSpPr>
          <p:spPr bwMode="auto">
            <a:xfrm>
              <a:off x="4697386" y="2718297"/>
              <a:ext cx="227704" cy="543826"/>
            </a:xfrm>
            <a:custGeom>
              <a:avLst/>
              <a:gdLst>
                <a:gd name="T0" fmla="*/ 0 w 116"/>
                <a:gd name="T1" fmla="*/ 108 h 277"/>
                <a:gd name="T2" fmla="*/ 116 w 116"/>
                <a:gd name="T3" fmla="*/ 0 h 277"/>
                <a:gd name="T4" fmla="*/ 116 w 116"/>
                <a:gd name="T5" fmla="*/ 188 h 277"/>
                <a:gd name="T6" fmla="*/ 0 w 116"/>
                <a:gd name="T7" fmla="*/ 277 h 277"/>
                <a:gd name="T8" fmla="*/ 0 w 116"/>
                <a:gd name="T9" fmla="*/ 10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77">
                  <a:moveTo>
                    <a:pt x="0" y="108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77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4" name="Freeform 193">
              <a:extLst>
                <a:ext uri="{FF2B5EF4-FFF2-40B4-BE49-F238E27FC236}">
                  <a16:creationId xmlns:a16="http://schemas.microsoft.com/office/drawing/2014/main" id="{B933AB66-0527-0C57-C385-DE41B3D4D2F7}"/>
                </a:ext>
              </a:extLst>
            </p:cNvPr>
            <p:cNvSpPr/>
            <p:nvPr/>
          </p:nvSpPr>
          <p:spPr bwMode="auto">
            <a:xfrm>
              <a:off x="4697386" y="3167886"/>
              <a:ext cx="227704" cy="502597"/>
            </a:xfrm>
            <a:custGeom>
              <a:avLst/>
              <a:gdLst>
                <a:gd name="T0" fmla="*/ 0 w 116"/>
                <a:gd name="T1" fmla="*/ 85 h 256"/>
                <a:gd name="T2" fmla="*/ 116 w 116"/>
                <a:gd name="T3" fmla="*/ 0 h 256"/>
                <a:gd name="T4" fmla="*/ 116 w 116"/>
                <a:gd name="T5" fmla="*/ 188 h 256"/>
                <a:gd name="T6" fmla="*/ 0 w 116"/>
                <a:gd name="T7" fmla="*/ 256 h 256"/>
                <a:gd name="T8" fmla="*/ 0 w 116"/>
                <a:gd name="T9" fmla="*/ 8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56">
                  <a:moveTo>
                    <a:pt x="0" y="85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56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5" name="Freeform 194">
              <a:extLst>
                <a:ext uri="{FF2B5EF4-FFF2-40B4-BE49-F238E27FC236}">
                  <a16:creationId xmlns:a16="http://schemas.microsoft.com/office/drawing/2014/main" id="{AB630FBE-A5ED-5325-8051-7BB9A5D81A81}"/>
                </a:ext>
              </a:extLst>
            </p:cNvPr>
            <p:cNvSpPr/>
            <p:nvPr/>
          </p:nvSpPr>
          <p:spPr bwMode="auto">
            <a:xfrm>
              <a:off x="4697386" y="3615511"/>
              <a:ext cx="227704" cy="459405"/>
            </a:xfrm>
            <a:custGeom>
              <a:avLst/>
              <a:gdLst>
                <a:gd name="T0" fmla="*/ 0 w 116"/>
                <a:gd name="T1" fmla="*/ 64 h 234"/>
                <a:gd name="T2" fmla="*/ 116 w 116"/>
                <a:gd name="T3" fmla="*/ 0 h 234"/>
                <a:gd name="T4" fmla="*/ 116 w 116"/>
                <a:gd name="T5" fmla="*/ 188 h 234"/>
                <a:gd name="T6" fmla="*/ 0 w 116"/>
                <a:gd name="T7" fmla="*/ 234 h 234"/>
                <a:gd name="T8" fmla="*/ 0 w 116"/>
                <a:gd name="T9" fmla="*/ 6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34">
                  <a:moveTo>
                    <a:pt x="0" y="64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3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6" name="Freeform 195">
              <a:extLst>
                <a:ext uri="{FF2B5EF4-FFF2-40B4-BE49-F238E27FC236}">
                  <a16:creationId xmlns:a16="http://schemas.microsoft.com/office/drawing/2014/main" id="{EE0FCEEB-7869-4C4F-8B0C-8091EEB4A64A}"/>
                </a:ext>
              </a:extLst>
            </p:cNvPr>
            <p:cNvSpPr/>
            <p:nvPr/>
          </p:nvSpPr>
          <p:spPr bwMode="auto">
            <a:xfrm>
              <a:off x="4697386" y="4065099"/>
              <a:ext cx="227704" cy="416213"/>
            </a:xfrm>
            <a:custGeom>
              <a:avLst/>
              <a:gdLst>
                <a:gd name="T0" fmla="*/ 0 w 116"/>
                <a:gd name="T1" fmla="*/ 43 h 212"/>
                <a:gd name="T2" fmla="*/ 116 w 116"/>
                <a:gd name="T3" fmla="*/ 0 h 212"/>
                <a:gd name="T4" fmla="*/ 116 w 116"/>
                <a:gd name="T5" fmla="*/ 188 h 212"/>
                <a:gd name="T6" fmla="*/ 0 w 116"/>
                <a:gd name="T7" fmla="*/ 212 h 212"/>
                <a:gd name="T8" fmla="*/ 0 w 116"/>
                <a:gd name="T9" fmla="*/ 4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12">
                  <a:moveTo>
                    <a:pt x="0" y="43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212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7" name="Freeform 196">
              <a:extLst>
                <a:ext uri="{FF2B5EF4-FFF2-40B4-BE49-F238E27FC236}">
                  <a16:creationId xmlns:a16="http://schemas.microsoft.com/office/drawing/2014/main" id="{8874268F-EDE7-EBD5-AA86-85649833EA7E}"/>
                </a:ext>
              </a:extLst>
            </p:cNvPr>
            <p:cNvSpPr/>
            <p:nvPr/>
          </p:nvSpPr>
          <p:spPr bwMode="auto">
            <a:xfrm>
              <a:off x="4697386" y="4514688"/>
              <a:ext cx="227704" cy="373021"/>
            </a:xfrm>
            <a:custGeom>
              <a:avLst/>
              <a:gdLst>
                <a:gd name="T0" fmla="*/ 0 w 116"/>
                <a:gd name="T1" fmla="*/ 21 h 190"/>
                <a:gd name="T2" fmla="*/ 116 w 116"/>
                <a:gd name="T3" fmla="*/ 0 h 190"/>
                <a:gd name="T4" fmla="*/ 116 w 116"/>
                <a:gd name="T5" fmla="*/ 188 h 190"/>
                <a:gd name="T6" fmla="*/ 0 w 116"/>
                <a:gd name="T7" fmla="*/ 190 h 190"/>
                <a:gd name="T8" fmla="*/ 0 w 116"/>
                <a:gd name="T9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90">
                  <a:moveTo>
                    <a:pt x="0" y="21"/>
                  </a:moveTo>
                  <a:lnTo>
                    <a:pt x="116" y="0"/>
                  </a:lnTo>
                  <a:lnTo>
                    <a:pt x="116" y="188"/>
                  </a:lnTo>
                  <a:lnTo>
                    <a:pt x="0" y="19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8" name="Freeform 197">
              <a:extLst>
                <a:ext uri="{FF2B5EF4-FFF2-40B4-BE49-F238E27FC236}">
                  <a16:creationId xmlns:a16="http://schemas.microsoft.com/office/drawing/2014/main" id="{5AC22DF5-F5C1-CFCF-39F4-73CBE98E877C}"/>
                </a:ext>
              </a:extLst>
            </p:cNvPr>
            <p:cNvSpPr/>
            <p:nvPr/>
          </p:nvSpPr>
          <p:spPr bwMode="auto">
            <a:xfrm>
              <a:off x="4477534" y="2586758"/>
              <a:ext cx="162927" cy="545789"/>
            </a:xfrm>
            <a:custGeom>
              <a:avLst/>
              <a:gdLst>
                <a:gd name="T0" fmla="*/ 0 w 83"/>
                <a:gd name="T1" fmla="*/ 130 h 278"/>
                <a:gd name="T2" fmla="*/ 83 w 83"/>
                <a:gd name="T3" fmla="*/ 0 h 278"/>
                <a:gd name="T4" fmla="*/ 83 w 83"/>
                <a:gd name="T5" fmla="*/ 165 h 278"/>
                <a:gd name="T6" fmla="*/ 0 w 83"/>
                <a:gd name="T7" fmla="*/ 278 h 278"/>
                <a:gd name="T8" fmla="*/ 0 w 83"/>
                <a:gd name="T9" fmla="*/ 13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78">
                  <a:moveTo>
                    <a:pt x="0" y="130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278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09" name="Freeform 198">
              <a:extLst>
                <a:ext uri="{FF2B5EF4-FFF2-40B4-BE49-F238E27FC236}">
                  <a16:creationId xmlns:a16="http://schemas.microsoft.com/office/drawing/2014/main" id="{F0A751DA-A169-19CA-BE8C-20B991A0CB69}"/>
                </a:ext>
              </a:extLst>
            </p:cNvPr>
            <p:cNvSpPr/>
            <p:nvPr/>
          </p:nvSpPr>
          <p:spPr bwMode="auto">
            <a:xfrm>
              <a:off x="4477534" y="2983339"/>
              <a:ext cx="162927" cy="500634"/>
            </a:xfrm>
            <a:custGeom>
              <a:avLst/>
              <a:gdLst>
                <a:gd name="T0" fmla="*/ 0 w 83"/>
                <a:gd name="T1" fmla="*/ 108 h 255"/>
                <a:gd name="T2" fmla="*/ 83 w 83"/>
                <a:gd name="T3" fmla="*/ 0 h 255"/>
                <a:gd name="T4" fmla="*/ 83 w 83"/>
                <a:gd name="T5" fmla="*/ 165 h 255"/>
                <a:gd name="T6" fmla="*/ 0 w 83"/>
                <a:gd name="T7" fmla="*/ 255 h 255"/>
                <a:gd name="T8" fmla="*/ 0 w 83"/>
                <a:gd name="T9" fmla="*/ 10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5">
                  <a:moveTo>
                    <a:pt x="0" y="108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255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0" name="Freeform 199">
              <a:extLst>
                <a:ext uri="{FF2B5EF4-FFF2-40B4-BE49-F238E27FC236}">
                  <a16:creationId xmlns:a16="http://schemas.microsoft.com/office/drawing/2014/main" id="{05D20C74-F416-99CD-0411-658CAE7EB38D}"/>
                </a:ext>
              </a:extLst>
            </p:cNvPr>
            <p:cNvSpPr/>
            <p:nvPr/>
          </p:nvSpPr>
          <p:spPr bwMode="auto">
            <a:xfrm>
              <a:off x="4477534" y="3377956"/>
              <a:ext cx="162927" cy="457442"/>
            </a:xfrm>
            <a:custGeom>
              <a:avLst/>
              <a:gdLst>
                <a:gd name="T0" fmla="*/ 0 w 83"/>
                <a:gd name="T1" fmla="*/ 86 h 233"/>
                <a:gd name="T2" fmla="*/ 83 w 83"/>
                <a:gd name="T3" fmla="*/ 0 h 233"/>
                <a:gd name="T4" fmla="*/ 83 w 83"/>
                <a:gd name="T5" fmla="*/ 165 h 233"/>
                <a:gd name="T6" fmla="*/ 0 w 83"/>
                <a:gd name="T7" fmla="*/ 233 h 233"/>
                <a:gd name="T8" fmla="*/ 0 w 83"/>
                <a:gd name="T9" fmla="*/ 8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33">
                  <a:moveTo>
                    <a:pt x="0" y="86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233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1" name="Freeform 200">
              <a:extLst>
                <a:ext uri="{FF2B5EF4-FFF2-40B4-BE49-F238E27FC236}">
                  <a16:creationId xmlns:a16="http://schemas.microsoft.com/office/drawing/2014/main" id="{E8E90656-4647-B649-1860-06C1ABC708B5}"/>
                </a:ext>
              </a:extLst>
            </p:cNvPr>
            <p:cNvSpPr/>
            <p:nvPr/>
          </p:nvSpPr>
          <p:spPr bwMode="auto">
            <a:xfrm>
              <a:off x="4477534" y="3772573"/>
              <a:ext cx="162927" cy="416213"/>
            </a:xfrm>
            <a:custGeom>
              <a:avLst/>
              <a:gdLst>
                <a:gd name="T0" fmla="*/ 0 w 83"/>
                <a:gd name="T1" fmla="*/ 64 h 212"/>
                <a:gd name="T2" fmla="*/ 83 w 83"/>
                <a:gd name="T3" fmla="*/ 0 h 212"/>
                <a:gd name="T4" fmla="*/ 83 w 83"/>
                <a:gd name="T5" fmla="*/ 166 h 212"/>
                <a:gd name="T6" fmla="*/ 0 w 83"/>
                <a:gd name="T7" fmla="*/ 212 h 212"/>
                <a:gd name="T8" fmla="*/ 0 w 83"/>
                <a:gd name="T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12">
                  <a:moveTo>
                    <a:pt x="0" y="64"/>
                  </a:moveTo>
                  <a:lnTo>
                    <a:pt x="83" y="0"/>
                  </a:lnTo>
                  <a:lnTo>
                    <a:pt x="83" y="166"/>
                  </a:lnTo>
                  <a:lnTo>
                    <a:pt x="0" y="21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2" name="Freeform 201">
              <a:extLst>
                <a:ext uri="{FF2B5EF4-FFF2-40B4-BE49-F238E27FC236}">
                  <a16:creationId xmlns:a16="http://schemas.microsoft.com/office/drawing/2014/main" id="{A812F244-1D45-940F-3A08-9444DCB9EF4C}"/>
                </a:ext>
              </a:extLst>
            </p:cNvPr>
            <p:cNvSpPr/>
            <p:nvPr/>
          </p:nvSpPr>
          <p:spPr bwMode="auto">
            <a:xfrm>
              <a:off x="4477534" y="4169153"/>
              <a:ext cx="162927" cy="371059"/>
            </a:xfrm>
            <a:custGeom>
              <a:avLst/>
              <a:gdLst>
                <a:gd name="T0" fmla="*/ 0 w 83"/>
                <a:gd name="T1" fmla="*/ 42 h 189"/>
                <a:gd name="T2" fmla="*/ 83 w 83"/>
                <a:gd name="T3" fmla="*/ 0 h 189"/>
                <a:gd name="T4" fmla="*/ 83 w 83"/>
                <a:gd name="T5" fmla="*/ 165 h 189"/>
                <a:gd name="T6" fmla="*/ 0 w 83"/>
                <a:gd name="T7" fmla="*/ 189 h 189"/>
                <a:gd name="T8" fmla="*/ 0 w 83"/>
                <a:gd name="T9" fmla="*/ 4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89">
                  <a:moveTo>
                    <a:pt x="0" y="42"/>
                  </a:moveTo>
                  <a:lnTo>
                    <a:pt x="83" y="0"/>
                  </a:lnTo>
                  <a:lnTo>
                    <a:pt x="83" y="165"/>
                  </a:lnTo>
                  <a:lnTo>
                    <a:pt x="0" y="189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213" name="Freeform 202">
              <a:extLst>
                <a:ext uri="{FF2B5EF4-FFF2-40B4-BE49-F238E27FC236}">
                  <a16:creationId xmlns:a16="http://schemas.microsoft.com/office/drawing/2014/main" id="{492FF771-2481-2ECA-6A91-DB8583792477}"/>
                </a:ext>
              </a:extLst>
            </p:cNvPr>
            <p:cNvSpPr/>
            <p:nvPr/>
          </p:nvSpPr>
          <p:spPr bwMode="auto">
            <a:xfrm>
              <a:off x="4477534" y="4563770"/>
              <a:ext cx="162927" cy="329829"/>
            </a:xfrm>
            <a:custGeom>
              <a:avLst/>
              <a:gdLst>
                <a:gd name="T0" fmla="*/ 0 w 83"/>
                <a:gd name="T1" fmla="*/ 20 h 168"/>
                <a:gd name="T2" fmla="*/ 83 w 83"/>
                <a:gd name="T3" fmla="*/ 0 h 168"/>
                <a:gd name="T4" fmla="*/ 83 w 83"/>
                <a:gd name="T5" fmla="*/ 166 h 168"/>
                <a:gd name="T6" fmla="*/ 0 w 83"/>
                <a:gd name="T7" fmla="*/ 168 h 168"/>
                <a:gd name="T8" fmla="*/ 0 w 83"/>
                <a:gd name="T9" fmla="*/ 2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68">
                  <a:moveTo>
                    <a:pt x="0" y="20"/>
                  </a:moveTo>
                  <a:lnTo>
                    <a:pt x="83" y="0"/>
                  </a:lnTo>
                  <a:lnTo>
                    <a:pt x="83" y="166"/>
                  </a:lnTo>
                  <a:lnTo>
                    <a:pt x="0" y="168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0951" tIns="30475" rIns="60951" bIns="3047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18840250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enerated shape 4">
            <a:extLst>
              <a:ext uri="{FF2B5EF4-FFF2-40B4-BE49-F238E27FC236}">
                <a16:creationId xmlns:a16="http://schemas.microsoft.com/office/drawing/2014/main" id="{944F3FDD-072E-47FD-9295-152016E5352C}"/>
              </a:ext>
            </a:extLst>
          </p:cNvPr>
          <p:cNvSpPr>
            <a:spLocks noGrp="1"/>
          </p:cNvSpPr>
          <p:nvPr/>
        </p:nvSpPr>
        <p:spPr>
          <a:xfrm>
            <a:off x="695325" y="1828800"/>
            <a:ext cx="10477500" cy="1895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585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defRPr>
            </a:pPr>
            <a:r>
              <a:rPr sz="5850" b="1">
                <a:solidFill>
                  <a:schemeClr val="accent1"/>
                </a:solidFill>
                <a:latin typeface="PingFang SC"/>
                <a:ea typeface="PingFang SC"/>
                <a:cs typeface="PingFang SC"/>
              </a:rPr>
              <a:t>Keep growing</a:t>
            </a:r>
          </a:p>
        </p:txBody>
      </p:sp>
      <p:sp>
        <p:nvSpPr>
          <p:cNvPr id="2" name="design">
            <a:extLst>
              <a:ext uri="{FF2B5EF4-FFF2-40B4-BE49-F238E27FC236}">
                <a16:creationId xmlns:a16="http://schemas.microsoft.com/office/drawing/2014/main" id="{D7F76CF9-8E18-4A94-8CBD-4A41166F2717}"/>
              </a:ext>
            </a:extLst>
          </p:cNvPr>
          <p:cNvSpPr>
            <a:spLocks noGrp="1"/>
          </p:cNvSpPr>
          <p:nvPr/>
        </p:nvSpPr>
        <p:spPr>
          <a:xfrm>
            <a:off x="733425" y="4810125"/>
            <a:ext cx="10725150" cy="0"/>
          </a:xfrm>
          <a:prstGeom prst="line">
            <a:avLst/>
          </a:prstGeom>
          <a:noFill/>
          <a:ln w="19050">
            <a:solidFill>
              <a:schemeClr val="accent3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Generated shape 3">
            <a:extLst>
              <a:ext uri="{FF2B5EF4-FFF2-40B4-BE49-F238E27FC236}">
                <a16:creationId xmlns:a16="http://schemas.microsoft.com/office/drawing/2014/main" id="{485FD15F-CB6A-4BF8-ABBC-7CB296BA1302}"/>
              </a:ext>
            </a:extLst>
          </p:cNvPr>
          <p:cNvSpPr>
            <a:spLocks noGrp="1"/>
          </p:cNvSpPr>
          <p:nvPr/>
        </p:nvSpPr>
        <p:spPr>
          <a:xfrm>
            <a:off x="742950" y="5238750"/>
            <a:ext cx="8810625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algn="l">
              <a:defRPr sz="1800" b="0">
                <a:solidFill>
                  <a:schemeClr val="dk2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chemeClr val="dk2"/>
                </a:solidFill>
                <a:latin typeface="PingFang SC"/>
                <a:ea typeface="PingFang SC"/>
                <a:cs typeface="PingFang SC"/>
              </a:rPr>
              <a:t>Build on what works. All content and data are fictional.</a:t>
            </a:r>
          </a:p>
        </p:txBody>
      </p:sp>
    </p:spTree>
    <p:extLst>
      <p:ext uri="{BB962C8B-B14F-4D97-AF65-F5344CB8AC3E}">
        <p14:creationId xmlns:p14="http://schemas.microsoft.com/office/powerpoint/2010/main" val="196316173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JoyfulWords Minimal Business Green">
      <a:dk1>
        <a:srgbClr val="202832"/>
      </a:dk1>
      <a:lt1>
        <a:srgbClr val="FFFFFF"/>
      </a:lt1>
      <a:dk2>
        <a:srgbClr val="525D69"/>
      </a:dk2>
      <a:lt2>
        <a:srgbClr val="F4F8F6"/>
      </a:lt2>
      <a:accent1>
        <a:srgbClr val="176B50"/>
      </a:accent1>
      <a:accent2>
        <a:srgbClr val="C18136"/>
      </a:accent2>
      <a:accent3>
        <a:srgbClr val="C5DAD3"/>
      </a:accent3>
      <a:accent4>
        <a:srgbClr val="176B50"/>
      </a:accent4>
      <a:accent5>
        <a:srgbClr val="C18136"/>
      </a:accent5>
      <a:accent6>
        <a:srgbClr val="C5DAD3"/>
      </a:accent6>
      <a:hlink>
        <a:srgbClr val="176B50"/>
      </a:hlink>
      <a:folHlink>
        <a:srgbClr val="C1813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JoyfulWords Minimal Business Green">
      <a:dk1>
        <a:srgbClr val="202832"/>
      </a:dk1>
      <a:lt1>
        <a:srgbClr val="FFFFFF"/>
      </a:lt1>
      <a:dk2>
        <a:srgbClr val="525D69"/>
      </a:dk2>
      <a:lt2>
        <a:srgbClr val="F4F8F6"/>
      </a:lt2>
      <a:accent1>
        <a:srgbClr val="176B50"/>
      </a:accent1>
      <a:accent2>
        <a:srgbClr val="C18136"/>
      </a:accent2>
      <a:accent3>
        <a:srgbClr val="C5DAD3"/>
      </a:accent3>
      <a:accent4>
        <a:srgbClr val="176B50"/>
      </a:accent4>
      <a:accent5>
        <a:srgbClr val="C18136"/>
      </a:accent5>
      <a:accent6>
        <a:srgbClr val="C5DAD3"/>
      </a:accent6>
      <a:hlink>
        <a:srgbClr val="176B50"/>
      </a:hlink>
      <a:folHlink>
        <a:srgbClr val="C1813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JoyfulWords Minimal Business Green">
      <a:dk1>
        <a:srgbClr val="202832"/>
      </a:dk1>
      <a:lt1>
        <a:srgbClr val="FFFFFF"/>
      </a:lt1>
      <a:dk2>
        <a:srgbClr val="525D69"/>
      </a:dk2>
      <a:lt2>
        <a:srgbClr val="F4F8F6"/>
      </a:lt2>
      <a:accent1>
        <a:srgbClr val="176B50"/>
      </a:accent1>
      <a:accent2>
        <a:srgbClr val="C18136"/>
      </a:accent2>
      <a:accent3>
        <a:srgbClr val="C5DAD3"/>
      </a:accent3>
      <a:accent4>
        <a:srgbClr val="176B50"/>
      </a:accent4>
      <a:accent5>
        <a:srgbClr val="C18136"/>
      </a:accent5>
      <a:accent6>
        <a:srgbClr val="C5DAD3"/>
      </a:accent6>
      <a:hlink>
        <a:srgbClr val="176B50"/>
      </a:hlink>
      <a:folHlink>
        <a:srgbClr val="C18136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964</Words>
  <Application>Microsoft Macintosh PowerPoint</Application>
  <DocSecurity>0</DocSecurity>
  <PresentationFormat>宽屏</PresentationFormat>
  <Paragraphs>479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7" baseType="lpstr">
      <vt:lpstr>Alibaba PuHuiTi</vt:lpstr>
      <vt:lpstr>PingFang SC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k20566</cp:lastModifiedBy>
  <cp:revision>8</cp:revision>
  <dcterms:created xsi:type="dcterms:W3CDTF">2026-09-19T03:37:47Z</dcterms:created>
  <dcterms:modified xsi:type="dcterms:W3CDTF">2026-09-28T08:50:17Z</dcterms:modified>
</cp:coreProperties>
</file>